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9"/>
  </p:notesMasterIdLst>
  <p:sldIdLst>
    <p:sldId id="257" r:id="rId2"/>
    <p:sldId id="271" r:id="rId3"/>
    <p:sldId id="272" r:id="rId4"/>
    <p:sldId id="275" r:id="rId5"/>
    <p:sldId id="273" r:id="rId6"/>
    <p:sldId id="274" r:id="rId7"/>
    <p:sldId id="258" r:id="rId8"/>
    <p:sldId id="268" r:id="rId9"/>
    <p:sldId id="269" r:id="rId10"/>
    <p:sldId id="262" r:id="rId11"/>
    <p:sldId id="260" r:id="rId12"/>
    <p:sldId id="263" r:id="rId13"/>
    <p:sldId id="264" r:id="rId14"/>
    <p:sldId id="265" r:id="rId15"/>
    <p:sldId id="267" r:id="rId16"/>
    <p:sldId id="270"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E863CF-CB62-4893-A98B-AA6A401B9CA2}">
          <p14:sldIdLst>
            <p14:sldId id="257"/>
            <p14:sldId id="271"/>
            <p14:sldId id="272"/>
            <p14:sldId id="275"/>
            <p14:sldId id="273"/>
            <p14:sldId id="274"/>
            <p14:sldId id="258"/>
            <p14:sldId id="268"/>
          </p14:sldIdLst>
        </p14:section>
        <p14:section name="Summary Section" id="{10DFC955-3734-4251-9220-354064E4D8EA}">
          <p14:sldIdLst>
            <p14:sldId id="269"/>
          </p14:sldIdLst>
        </p14:section>
        <p14:section name="Policy &amp; rational" id="{3AA2E428-40D7-42BC-A351-2F49B82F97A7}">
          <p14:sldIdLst>
            <p14:sldId id="262"/>
          </p14:sldIdLst>
        </p14:section>
        <p14:section name="Key Points" id="{13AC38E0-6197-4F16-AC86-72E94B9A4807}">
          <p14:sldIdLst>
            <p14:sldId id="260"/>
          </p14:sldIdLst>
        </p14:section>
        <p14:section name="Personal identifiable information (PII)" id="{D9324401-CDE6-4354-BCC7-83C3FCDFAB81}">
          <p14:sldIdLst>
            <p14:sldId id="263"/>
          </p14:sldIdLst>
        </p14:section>
        <p14:section name="Personal identifiable information  do’s &amp; don’t " id="{6DFB2D7A-C77F-42FF-8441-EA845C336651}">
          <p14:sldIdLst>
            <p14:sldId id="264"/>
            <p14:sldId id="265"/>
            <p14:sldId id="267"/>
            <p14:sldId id="270"/>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7" autoAdjust="0"/>
    <p:restoredTop sz="84626" autoAdjust="0"/>
  </p:normalViewPr>
  <p:slideViewPr>
    <p:cSldViewPr snapToGrid="0">
      <p:cViewPr varScale="1">
        <p:scale>
          <a:sx n="107" d="100"/>
          <a:sy n="107" d="100"/>
        </p:scale>
        <p:origin x="91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5C041FF-1DC3-4B7A-AAE8-A1C040222DCF}"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2B7AA348-9A84-4E53-9D3C-5852737C5797}">
      <dgm:prSet/>
      <dgm:spPr/>
      <dgm:t>
        <a:bodyPr/>
        <a:lstStyle/>
        <a:p>
          <a:pPr>
            <a:defRPr cap="all"/>
          </a:pPr>
          <a:r>
            <a:rPr lang="en-US" dirty="0"/>
            <a:t>Policy &amp; Rational</a:t>
          </a:r>
        </a:p>
      </dgm:t>
    </dgm:pt>
    <dgm:pt modelId="{1F10B53C-D2F0-469A-89BF-A1960F9F668F}" type="parTrans" cxnId="{B8F0A2EE-D037-49D5-A675-F4551F5C694C}">
      <dgm:prSet/>
      <dgm:spPr/>
      <dgm:t>
        <a:bodyPr/>
        <a:lstStyle/>
        <a:p>
          <a:endParaRPr lang="en-US"/>
        </a:p>
      </dgm:t>
    </dgm:pt>
    <dgm:pt modelId="{46195880-E580-48FE-819B-98E2CB179901}" type="sibTrans" cxnId="{B8F0A2EE-D037-49D5-A675-F4551F5C694C}">
      <dgm:prSet/>
      <dgm:spPr/>
      <dgm:t>
        <a:bodyPr/>
        <a:lstStyle/>
        <a:p>
          <a:endParaRPr lang="en-US"/>
        </a:p>
      </dgm:t>
    </dgm:pt>
    <dgm:pt modelId="{DF602509-6042-43D5-B161-B12B9EFC1324}">
      <dgm:prSet/>
      <dgm:spPr/>
      <dgm:t>
        <a:bodyPr/>
        <a:lstStyle/>
        <a:p>
          <a:pPr>
            <a:defRPr cap="all"/>
          </a:pPr>
          <a:r>
            <a:rPr lang="en-US" dirty="0"/>
            <a:t>Key Points</a:t>
          </a:r>
        </a:p>
      </dgm:t>
    </dgm:pt>
    <dgm:pt modelId="{5B907F8B-6FA7-4D3A-87B8-874273E17547}" type="parTrans" cxnId="{939CB2D4-A046-44DE-AAB2-711A8654DEE9}">
      <dgm:prSet/>
      <dgm:spPr/>
      <dgm:t>
        <a:bodyPr/>
        <a:lstStyle/>
        <a:p>
          <a:endParaRPr lang="en-US"/>
        </a:p>
      </dgm:t>
    </dgm:pt>
    <dgm:pt modelId="{870BAAE9-4FA7-47F7-80F3-5CF422F9A4E3}" type="sibTrans" cxnId="{939CB2D4-A046-44DE-AAB2-711A8654DEE9}">
      <dgm:prSet/>
      <dgm:spPr/>
      <dgm:t>
        <a:bodyPr/>
        <a:lstStyle/>
        <a:p>
          <a:endParaRPr lang="en-US"/>
        </a:p>
      </dgm:t>
    </dgm:pt>
    <dgm:pt modelId="{5C9446B5-35C1-4283-80AC-462083FFAA58}">
      <dgm:prSet/>
      <dgm:spPr/>
      <dgm:t>
        <a:bodyPr/>
        <a:lstStyle/>
        <a:p>
          <a:pPr>
            <a:defRPr cap="all"/>
          </a:pPr>
          <a:r>
            <a:rPr lang="en-US" dirty="0"/>
            <a:t>Personal Identifiable Information (PII)</a:t>
          </a:r>
        </a:p>
      </dgm:t>
    </dgm:pt>
    <dgm:pt modelId="{C8BE9FF4-5206-41F0-B7F1-A958C8575157}" type="parTrans" cxnId="{0EC466A9-47DC-4547-8C8B-94EEF4D099BD}">
      <dgm:prSet/>
      <dgm:spPr/>
      <dgm:t>
        <a:bodyPr/>
        <a:lstStyle/>
        <a:p>
          <a:endParaRPr lang="en-US"/>
        </a:p>
      </dgm:t>
    </dgm:pt>
    <dgm:pt modelId="{5502DE27-5CC7-4F4D-BD08-1BDC4EC8346E}" type="sibTrans" cxnId="{0EC466A9-47DC-4547-8C8B-94EEF4D099BD}">
      <dgm:prSet/>
      <dgm:spPr/>
      <dgm:t>
        <a:bodyPr/>
        <a:lstStyle/>
        <a:p>
          <a:endParaRPr lang="en-US"/>
        </a:p>
      </dgm:t>
    </dgm:pt>
    <dgm:pt modelId="{FD9870AA-66FB-45E5-A890-BD6B62C0F5C7}">
      <dgm:prSet/>
      <dgm:spPr/>
      <dgm:t>
        <a:bodyPr/>
        <a:lstStyle/>
        <a:p>
          <a:pPr>
            <a:defRPr cap="all"/>
          </a:pPr>
          <a:r>
            <a:rPr lang="en-US" dirty="0"/>
            <a:t>Do’s and Don’t for handling PII</a:t>
          </a:r>
        </a:p>
      </dgm:t>
    </dgm:pt>
    <dgm:pt modelId="{D33E9B7E-546E-4FE8-9569-B10F6B36195F}" type="parTrans" cxnId="{19040D8F-AAD3-4246-B6BD-43FCCA351C87}">
      <dgm:prSet/>
      <dgm:spPr/>
      <dgm:t>
        <a:bodyPr/>
        <a:lstStyle/>
        <a:p>
          <a:endParaRPr lang="en-US"/>
        </a:p>
      </dgm:t>
    </dgm:pt>
    <dgm:pt modelId="{DDA3CD9F-08F9-40A2-8146-CA716FD16DDE}" type="sibTrans" cxnId="{19040D8F-AAD3-4246-B6BD-43FCCA351C87}">
      <dgm:prSet/>
      <dgm:spPr/>
      <dgm:t>
        <a:bodyPr/>
        <a:lstStyle/>
        <a:p>
          <a:endParaRPr lang="en-US"/>
        </a:p>
      </dgm:t>
    </dgm:pt>
    <dgm:pt modelId="{531235EC-5167-4F38-84DA-6573050FC80B}">
      <dgm:prSet/>
      <dgm:spPr/>
      <dgm:t>
        <a:bodyPr/>
        <a:lstStyle/>
        <a:p>
          <a:pPr>
            <a:defRPr cap="all"/>
          </a:pPr>
          <a:r>
            <a:rPr lang="en-US" dirty="0"/>
            <a:t>Things to Remember </a:t>
          </a:r>
        </a:p>
      </dgm:t>
    </dgm:pt>
    <dgm:pt modelId="{74BF80DE-CC7C-4718-AD12-B73645057814}" type="parTrans" cxnId="{864631F0-C2A0-4475-BEF0-2142F9DA147D}">
      <dgm:prSet/>
      <dgm:spPr/>
      <dgm:t>
        <a:bodyPr/>
        <a:lstStyle/>
        <a:p>
          <a:endParaRPr lang="en-US"/>
        </a:p>
      </dgm:t>
    </dgm:pt>
    <dgm:pt modelId="{9EF0C97E-B727-456F-8820-E045E56071C9}" type="sibTrans" cxnId="{864631F0-C2A0-4475-BEF0-2142F9DA147D}">
      <dgm:prSet/>
      <dgm:spPr/>
      <dgm:t>
        <a:bodyPr/>
        <a:lstStyle/>
        <a:p>
          <a:endParaRPr lang="en-US"/>
        </a:p>
      </dgm:t>
    </dgm:pt>
    <dgm:pt modelId="{8CA80FEC-C6D5-4662-A820-360300271627}">
      <dgm:prSet/>
      <dgm:spPr/>
      <dgm:t>
        <a:bodyPr/>
        <a:lstStyle/>
        <a:p>
          <a:pPr>
            <a:defRPr cap="all"/>
          </a:pPr>
          <a:r>
            <a:rPr lang="en-US" dirty="0"/>
            <a:t>Security Ethics Certification (SEC)</a:t>
          </a:r>
          <a:br>
            <a:rPr lang="en-US" dirty="0"/>
          </a:br>
          <a:endParaRPr lang="en-US" dirty="0"/>
        </a:p>
      </dgm:t>
    </dgm:pt>
    <dgm:pt modelId="{92645C68-1F16-4F83-9433-2CCB3C7052B3}" type="parTrans" cxnId="{13B7F8FE-6A94-406E-9BDE-40402C9EE87B}">
      <dgm:prSet/>
      <dgm:spPr/>
      <dgm:t>
        <a:bodyPr/>
        <a:lstStyle/>
        <a:p>
          <a:endParaRPr lang="en-US"/>
        </a:p>
      </dgm:t>
    </dgm:pt>
    <dgm:pt modelId="{587DC105-1A67-4335-8F7C-8500E8D1C3B3}" type="sibTrans" cxnId="{13B7F8FE-6A94-406E-9BDE-40402C9EE87B}">
      <dgm:prSet/>
      <dgm:spPr/>
      <dgm:t>
        <a:bodyPr/>
        <a:lstStyle/>
        <a:p>
          <a:endParaRPr lang="en-US"/>
        </a:p>
      </dgm:t>
    </dgm:pt>
    <dgm:pt modelId="{A68BB6E0-D046-4B29-99DE-23EE5C860132}" type="pres">
      <dgm:prSet presAssocID="{75C041FF-1DC3-4B7A-AAE8-A1C040222DCF}" presName="root" presStyleCnt="0">
        <dgm:presLayoutVars>
          <dgm:dir/>
          <dgm:resizeHandles val="exact"/>
        </dgm:presLayoutVars>
      </dgm:prSet>
      <dgm:spPr/>
    </dgm:pt>
    <dgm:pt modelId="{1EA06B51-8BD4-4B6C-A78F-A773FFB9EF84}" type="pres">
      <dgm:prSet presAssocID="{2B7AA348-9A84-4E53-9D3C-5852737C5797}" presName="compNode" presStyleCnt="0"/>
      <dgm:spPr/>
    </dgm:pt>
    <dgm:pt modelId="{983E0F39-3F6B-40C1-BE1E-F8D2264929C1}" type="pres">
      <dgm:prSet presAssocID="{2B7AA348-9A84-4E53-9D3C-5852737C5797}" presName="iconBgRect" presStyleLbl="bgShp" presStyleIdx="0" presStyleCnt="6"/>
      <dgm:spPr>
        <a:prstGeom prst="round2DiagRect">
          <a:avLst>
            <a:gd name="adj1" fmla="val 29727"/>
            <a:gd name="adj2" fmla="val 0"/>
          </a:avLst>
        </a:prstGeom>
      </dgm:spPr>
    </dgm:pt>
    <dgm:pt modelId="{59CA67F7-C56E-4820-B3E3-A99942FA6AC5}" type="pres">
      <dgm:prSet presAssocID="{2B7AA348-9A84-4E53-9D3C-5852737C579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09BF4A-DAB4-454E-A69E-DAB9B562C9BF}" type="pres">
      <dgm:prSet presAssocID="{2B7AA348-9A84-4E53-9D3C-5852737C5797}" presName="spaceRect" presStyleCnt="0"/>
      <dgm:spPr/>
    </dgm:pt>
    <dgm:pt modelId="{3C5629E9-21B1-4FA6-80BB-F1C04F952729}" type="pres">
      <dgm:prSet presAssocID="{2B7AA348-9A84-4E53-9D3C-5852737C5797}" presName="textRect" presStyleLbl="revTx" presStyleIdx="0" presStyleCnt="6">
        <dgm:presLayoutVars>
          <dgm:chMax val="1"/>
          <dgm:chPref val="1"/>
        </dgm:presLayoutVars>
      </dgm:prSet>
      <dgm:spPr/>
    </dgm:pt>
    <dgm:pt modelId="{FD23C358-8502-4F4F-98E7-3DB910508716}" type="pres">
      <dgm:prSet presAssocID="{46195880-E580-48FE-819B-98E2CB179901}" presName="sibTrans" presStyleCnt="0"/>
      <dgm:spPr/>
    </dgm:pt>
    <dgm:pt modelId="{6DD6F542-5AE0-473A-B080-24ECBF21915D}" type="pres">
      <dgm:prSet presAssocID="{DF602509-6042-43D5-B161-B12B9EFC1324}" presName="compNode" presStyleCnt="0"/>
      <dgm:spPr/>
    </dgm:pt>
    <dgm:pt modelId="{24D004F5-9E34-46FA-97B0-BFE1FE5FCF1C}" type="pres">
      <dgm:prSet presAssocID="{DF602509-6042-43D5-B161-B12B9EFC1324}" presName="iconBgRect" presStyleLbl="bgShp" presStyleIdx="1" presStyleCnt="6"/>
      <dgm:spPr>
        <a:prstGeom prst="round2DiagRect">
          <a:avLst>
            <a:gd name="adj1" fmla="val 29727"/>
            <a:gd name="adj2" fmla="val 0"/>
          </a:avLst>
        </a:prstGeom>
      </dgm:spPr>
    </dgm:pt>
    <dgm:pt modelId="{BBB9B4C2-F31C-47AE-ADAD-83738ED89812}" type="pres">
      <dgm:prSet presAssocID="{DF602509-6042-43D5-B161-B12B9EFC132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3E5940CA-C32A-4257-91BB-D8B2CB21C247}" type="pres">
      <dgm:prSet presAssocID="{DF602509-6042-43D5-B161-B12B9EFC1324}" presName="spaceRect" presStyleCnt="0"/>
      <dgm:spPr/>
    </dgm:pt>
    <dgm:pt modelId="{40F337F4-77A1-4CDF-A437-E5CD174536EC}" type="pres">
      <dgm:prSet presAssocID="{DF602509-6042-43D5-B161-B12B9EFC1324}" presName="textRect" presStyleLbl="revTx" presStyleIdx="1" presStyleCnt="6">
        <dgm:presLayoutVars>
          <dgm:chMax val="1"/>
          <dgm:chPref val="1"/>
        </dgm:presLayoutVars>
      </dgm:prSet>
      <dgm:spPr/>
    </dgm:pt>
    <dgm:pt modelId="{FA24C170-2DD1-4C0A-B95E-8FC836E9BA4F}" type="pres">
      <dgm:prSet presAssocID="{870BAAE9-4FA7-47F7-80F3-5CF422F9A4E3}" presName="sibTrans" presStyleCnt="0"/>
      <dgm:spPr/>
    </dgm:pt>
    <dgm:pt modelId="{0DB4FA9B-863A-4976-B984-99B8CD552A08}" type="pres">
      <dgm:prSet presAssocID="{5C9446B5-35C1-4283-80AC-462083FFAA58}" presName="compNode" presStyleCnt="0"/>
      <dgm:spPr/>
    </dgm:pt>
    <dgm:pt modelId="{9EAC6FCE-843E-46C5-A2BC-4200D3544892}" type="pres">
      <dgm:prSet presAssocID="{5C9446B5-35C1-4283-80AC-462083FFAA58}" presName="iconBgRect" presStyleLbl="bgShp" presStyleIdx="2" presStyleCnt="6"/>
      <dgm:spPr>
        <a:prstGeom prst="round2DiagRect">
          <a:avLst>
            <a:gd name="adj1" fmla="val 29727"/>
            <a:gd name="adj2" fmla="val 0"/>
          </a:avLst>
        </a:prstGeom>
      </dgm:spPr>
    </dgm:pt>
    <dgm:pt modelId="{C5718E20-0215-4A0B-87BA-EB36A87E34EA}" type="pres">
      <dgm:prSet presAssocID="{5C9446B5-35C1-4283-80AC-462083FFAA5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0372870C-15E6-4CE9-B686-7809C80BC874}" type="pres">
      <dgm:prSet presAssocID="{5C9446B5-35C1-4283-80AC-462083FFAA58}" presName="spaceRect" presStyleCnt="0"/>
      <dgm:spPr/>
    </dgm:pt>
    <dgm:pt modelId="{A365A242-1081-4515-A537-BCF5DA1AF9E8}" type="pres">
      <dgm:prSet presAssocID="{5C9446B5-35C1-4283-80AC-462083FFAA58}" presName="textRect" presStyleLbl="revTx" presStyleIdx="2" presStyleCnt="6">
        <dgm:presLayoutVars>
          <dgm:chMax val="1"/>
          <dgm:chPref val="1"/>
        </dgm:presLayoutVars>
      </dgm:prSet>
      <dgm:spPr/>
    </dgm:pt>
    <dgm:pt modelId="{46F38F9A-F779-4E66-979B-A674E763A944}" type="pres">
      <dgm:prSet presAssocID="{5502DE27-5CC7-4F4D-BD08-1BDC4EC8346E}" presName="sibTrans" presStyleCnt="0"/>
      <dgm:spPr/>
    </dgm:pt>
    <dgm:pt modelId="{7441B593-AF5A-459D-81D3-E49964A387AD}" type="pres">
      <dgm:prSet presAssocID="{FD9870AA-66FB-45E5-A890-BD6B62C0F5C7}" presName="compNode" presStyleCnt="0"/>
      <dgm:spPr/>
    </dgm:pt>
    <dgm:pt modelId="{6C259A0C-0488-4A7A-84CF-96946B3CBC32}" type="pres">
      <dgm:prSet presAssocID="{FD9870AA-66FB-45E5-A890-BD6B62C0F5C7}" presName="iconBgRect" presStyleLbl="bgShp" presStyleIdx="3" presStyleCnt="6"/>
      <dgm:spPr>
        <a:prstGeom prst="round2DiagRect">
          <a:avLst>
            <a:gd name="adj1" fmla="val 29727"/>
            <a:gd name="adj2" fmla="val 0"/>
          </a:avLst>
        </a:prstGeom>
      </dgm:spPr>
    </dgm:pt>
    <dgm:pt modelId="{47988FBB-9DF6-4E97-9249-CCDF2FD9AE42}" type="pres">
      <dgm:prSet presAssocID="{FD9870AA-66FB-45E5-A890-BD6B62C0F5C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92A61BAF-9AC7-4516-B8E2-F05BAFB9C4D1}" type="pres">
      <dgm:prSet presAssocID="{FD9870AA-66FB-45E5-A890-BD6B62C0F5C7}" presName="spaceRect" presStyleCnt="0"/>
      <dgm:spPr/>
    </dgm:pt>
    <dgm:pt modelId="{B8BABFAA-3E0E-45B5-9E5B-A51E6E3E52CC}" type="pres">
      <dgm:prSet presAssocID="{FD9870AA-66FB-45E5-A890-BD6B62C0F5C7}" presName="textRect" presStyleLbl="revTx" presStyleIdx="3" presStyleCnt="6">
        <dgm:presLayoutVars>
          <dgm:chMax val="1"/>
          <dgm:chPref val="1"/>
        </dgm:presLayoutVars>
      </dgm:prSet>
      <dgm:spPr/>
    </dgm:pt>
    <dgm:pt modelId="{C90CA754-DCB7-4CA1-BBD1-83AB4F3F9621}" type="pres">
      <dgm:prSet presAssocID="{DDA3CD9F-08F9-40A2-8146-CA716FD16DDE}" presName="sibTrans" presStyleCnt="0"/>
      <dgm:spPr/>
    </dgm:pt>
    <dgm:pt modelId="{633B744F-6E16-49E2-9545-E90F83AB6953}" type="pres">
      <dgm:prSet presAssocID="{531235EC-5167-4F38-84DA-6573050FC80B}" presName="compNode" presStyleCnt="0"/>
      <dgm:spPr/>
    </dgm:pt>
    <dgm:pt modelId="{F8BA9660-D713-4919-835F-ED1F1AD242CB}" type="pres">
      <dgm:prSet presAssocID="{531235EC-5167-4F38-84DA-6573050FC80B}" presName="iconBgRect" presStyleLbl="bgShp" presStyleIdx="4" presStyleCnt="6"/>
      <dgm:spPr>
        <a:prstGeom prst="round2DiagRect">
          <a:avLst>
            <a:gd name="adj1" fmla="val 29727"/>
            <a:gd name="adj2" fmla="val 0"/>
          </a:avLst>
        </a:prstGeom>
      </dgm:spPr>
    </dgm:pt>
    <dgm:pt modelId="{18B71374-D652-4856-A8E2-8BAB7A9E98B1}" type="pres">
      <dgm:prSet presAssocID="{531235EC-5167-4F38-84DA-6573050FC80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D1FBFC5F-77EC-47A1-B3DD-43503D486348}" type="pres">
      <dgm:prSet presAssocID="{531235EC-5167-4F38-84DA-6573050FC80B}" presName="spaceRect" presStyleCnt="0"/>
      <dgm:spPr/>
    </dgm:pt>
    <dgm:pt modelId="{55D43312-9F94-4393-B717-356EB1AC24A8}" type="pres">
      <dgm:prSet presAssocID="{531235EC-5167-4F38-84DA-6573050FC80B}" presName="textRect" presStyleLbl="revTx" presStyleIdx="4" presStyleCnt="6">
        <dgm:presLayoutVars>
          <dgm:chMax val="1"/>
          <dgm:chPref val="1"/>
        </dgm:presLayoutVars>
      </dgm:prSet>
      <dgm:spPr/>
    </dgm:pt>
    <dgm:pt modelId="{CBD856C0-0DDA-4420-B78F-FA124E96F489}" type="pres">
      <dgm:prSet presAssocID="{9EF0C97E-B727-456F-8820-E045E56071C9}" presName="sibTrans" presStyleCnt="0"/>
      <dgm:spPr/>
    </dgm:pt>
    <dgm:pt modelId="{9F7189AB-F4D1-4656-9FCF-DB76BAF0F482}" type="pres">
      <dgm:prSet presAssocID="{8CA80FEC-C6D5-4662-A820-360300271627}" presName="compNode" presStyleCnt="0"/>
      <dgm:spPr/>
    </dgm:pt>
    <dgm:pt modelId="{0D795F16-355B-47DE-B88E-50D84993101A}" type="pres">
      <dgm:prSet presAssocID="{8CA80FEC-C6D5-4662-A820-360300271627}" presName="iconBgRect" presStyleLbl="bgShp" presStyleIdx="5" presStyleCnt="6"/>
      <dgm:spPr>
        <a:prstGeom prst="round2DiagRect">
          <a:avLst>
            <a:gd name="adj1" fmla="val 29727"/>
            <a:gd name="adj2" fmla="val 0"/>
          </a:avLst>
        </a:prstGeom>
      </dgm:spPr>
    </dgm:pt>
    <dgm:pt modelId="{39E69042-2853-4AA7-95C5-A42F9D4487F9}" type="pres">
      <dgm:prSet presAssocID="{8CA80FEC-C6D5-4662-A820-36030027162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ales of Justice"/>
        </a:ext>
      </dgm:extLst>
    </dgm:pt>
    <dgm:pt modelId="{AB516A7E-A1BE-485E-AF4C-93B870431A3D}" type="pres">
      <dgm:prSet presAssocID="{8CA80FEC-C6D5-4662-A820-360300271627}" presName="spaceRect" presStyleCnt="0"/>
      <dgm:spPr/>
    </dgm:pt>
    <dgm:pt modelId="{EEB5D186-C47C-4653-9327-CB3187C5F565}" type="pres">
      <dgm:prSet presAssocID="{8CA80FEC-C6D5-4662-A820-360300271627}" presName="textRect" presStyleLbl="revTx" presStyleIdx="5" presStyleCnt="6">
        <dgm:presLayoutVars>
          <dgm:chMax val="1"/>
          <dgm:chPref val="1"/>
        </dgm:presLayoutVars>
      </dgm:prSet>
      <dgm:spPr/>
    </dgm:pt>
  </dgm:ptLst>
  <dgm:cxnLst>
    <dgm:cxn modelId="{A822160D-3303-4E52-BD4F-6CA09E08B3BC}" type="presOf" srcId="{5C9446B5-35C1-4283-80AC-462083FFAA58}" destId="{A365A242-1081-4515-A537-BCF5DA1AF9E8}" srcOrd="0" destOrd="0" presId="urn:microsoft.com/office/officeart/2018/5/layout/IconLeafLabelList"/>
    <dgm:cxn modelId="{88CE7811-1D84-4A35-A020-3E3AA1EBC859}" type="presOf" srcId="{FD9870AA-66FB-45E5-A890-BD6B62C0F5C7}" destId="{B8BABFAA-3E0E-45B5-9E5B-A51E6E3E52CC}" srcOrd="0" destOrd="0" presId="urn:microsoft.com/office/officeart/2018/5/layout/IconLeafLabelList"/>
    <dgm:cxn modelId="{CD11F134-75DB-4AEF-97C0-604CC55A3CDC}" type="presOf" srcId="{75C041FF-1DC3-4B7A-AAE8-A1C040222DCF}" destId="{A68BB6E0-D046-4B29-99DE-23EE5C860132}" srcOrd="0" destOrd="0" presId="urn:microsoft.com/office/officeart/2018/5/layout/IconLeafLabelList"/>
    <dgm:cxn modelId="{19040D8F-AAD3-4246-B6BD-43FCCA351C87}" srcId="{75C041FF-1DC3-4B7A-AAE8-A1C040222DCF}" destId="{FD9870AA-66FB-45E5-A890-BD6B62C0F5C7}" srcOrd="3" destOrd="0" parTransId="{D33E9B7E-546E-4FE8-9569-B10F6B36195F}" sibTransId="{DDA3CD9F-08F9-40A2-8146-CA716FD16DDE}"/>
    <dgm:cxn modelId="{034D70A1-6BE7-4E76-BC6D-67AA9108CD17}" type="presOf" srcId="{531235EC-5167-4F38-84DA-6573050FC80B}" destId="{55D43312-9F94-4393-B717-356EB1AC24A8}" srcOrd="0" destOrd="0" presId="urn:microsoft.com/office/officeart/2018/5/layout/IconLeafLabelList"/>
    <dgm:cxn modelId="{0EC466A9-47DC-4547-8C8B-94EEF4D099BD}" srcId="{75C041FF-1DC3-4B7A-AAE8-A1C040222DCF}" destId="{5C9446B5-35C1-4283-80AC-462083FFAA58}" srcOrd="2" destOrd="0" parTransId="{C8BE9FF4-5206-41F0-B7F1-A958C8575157}" sibTransId="{5502DE27-5CC7-4F4D-BD08-1BDC4EC8346E}"/>
    <dgm:cxn modelId="{9CF9B8AD-AACA-47FB-A0B8-153EA271DF4E}" type="presOf" srcId="{2B7AA348-9A84-4E53-9D3C-5852737C5797}" destId="{3C5629E9-21B1-4FA6-80BB-F1C04F952729}" srcOrd="0" destOrd="0" presId="urn:microsoft.com/office/officeart/2018/5/layout/IconLeafLabelList"/>
    <dgm:cxn modelId="{ADAD7CD4-6D49-43FD-964D-6C65443CDD0E}" type="presOf" srcId="{DF602509-6042-43D5-B161-B12B9EFC1324}" destId="{40F337F4-77A1-4CDF-A437-E5CD174536EC}" srcOrd="0" destOrd="0" presId="urn:microsoft.com/office/officeart/2018/5/layout/IconLeafLabelList"/>
    <dgm:cxn modelId="{939CB2D4-A046-44DE-AAB2-711A8654DEE9}" srcId="{75C041FF-1DC3-4B7A-AAE8-A1C040222DCF}" destId="{DF602509-6042-43D5-B161-B12B9EFC1324}" srcOrd="1" destOrd="0" parTransId="{5B907F8B-6FA7-4D3A-87B8-874273E17547}" sibTransId="{870BAAE9-4FA7-47F7-80F3-5CF422F9A4E3}"/>
    <dgm:cxn modelId="{7B2280E1-FF4D-490C-8FC3-220334D61B69}" type="presOf" srcId="{8CA80FEC-C6D5-4662-A820-360300271627}" destId="{EEB5D186-C47C-4653-9327-CB3187C5F565}" srcOrd="0" destOrd="0" presId="urn:microsoft.com/office/officeart/2018/5/layout/IconLeafLabelList"/>
    <dgm:cxn modelId="{B8F0A2EE-D037-49D5-A675-F4551F5C694C}" srcId="{75C041FF-1DC3-4B7A-AAE8-A1C040222DCF}" destId="{2B7AA348-9A84-4E53-9D3C-5852737C5797}" srcOrd="0" destOrd="0" parTransId="{1F10B53C-D2F0-469A-89BF-A1960F9F668F}" sibTransId="{46195880-E580-48FE-819B-98E2CB179901}"/>
    <dgm:cxn modelId="{864631F0-C2A0-4475-BEF0-2142F9DA147D}" srcId="{75C041FF-1DC3-4B7A-AAE8-A1C040222DCF}" destId="{531235EC-5167-4F38-84DA-6573050FC80B}" srcOrd="4" destOrd="0" parTransId="{74BF80DE-CC7C-4718-AD12-B73645057814}" sibTransId="{9EF0C97E-B727-456F-8820-E045E56071C9}"/>
    <dgm:cxn modelId="{13B7F8FE-6A94-406E-9BDE-40402C9EE87B}" srcId="{75C041FF-1DC3-4B7A-AAE8-A1C040222DCF}" destId="{8CA80FEC-C6D5-4662-A820-360300271627}" srcOrd="5" destOrd="0" parTransId="{92645C68-1F16-4F83-9433-2CCB3C7052B3}" sibTransId="{587DC105-1A67-4335-8F7C-8500E8D1C3B3}"/>
    <dgm:cxn modelId="{E4F1B756-9EE2-49D6-9E97-C2AC3382360A}" type="presParOf" srcId="{A68BB6E0-D046-4B29-99DE-23EE5C860132}" destId="{1EA06B51-8BD4-4B6C-A78F-A773FFB9EF84}" srcOrd="0" destOrd="0" presId="urn:microsoft.com/office/officeart/2018/5/layout/IconLeafLabelList"/>
    <dgm:cxn modelId="{029BE01E-E699-478A-B321-469235C24386}" type="presParOf" srcId="{1EA06B51-8BD4-4B6C-A78F-A773FFB9EF84}" destId="{983E0F39-3F6B-40C1-BE1E-F8D2264929C1}" srcOrd="0" destOrd="0" presId="urn:microsoft.com/office/officeart/2018/5/layout/IconLeafLabelList"/>
    <dgm:cxn modelId="{DD9250B7-063F-4A36-90FA-C66285F5EDCC}" type="presParOf" srcId="{1EA06B51-8BD4-4B6C-A78F-A773FFB9EF84}" destId="{59CA67F7-C56E-4820-B3E3-A99942FA6AC5}" srcOrd="1" destOrd="0" presId="urn:microsoft.com/office/officeart/2018/5/layout/IconLeafLabelList"/>
    <dgm:cxn modelId="{12334312-9C0A-4E81-94C0-6DB4EDAC2051}" type="presParOf" srcId="{1EA06B51-8BD4-4B6C-A78F-A773FFB9EF84}" destId="{C509BF4A-DAB4-454E-A69E-DAB9B562C9BF}" srcOrd="2" destOrd="0" presId="urn:microsoft.com/office/officeart/2018/5/layout/IconLeafLabelList"/>
    <dgm:cxn modelId="{54BDFEE2-5499-4093-83BE-D7C8DE6FEF5A}" type="presParOf" srcId="{1EA06B51-8BD4-4B6C-A78F-A773FFB9EF84}" destId="{3C5629E9-21B1-4FA6-80BB-F1C04F952729}" srcOrd="3" destOrd="0" presId="urn:microsoft.com/office/officeart/2018/5/layout/IconLeafLabelList"/>
    <dgm:cxn modelId="{AA2E6879-DEEE-49F7-8159-C80AB4E984A2}" type="presParOf" srcId="{A68BB6E0-D046-4B29-99DE-23EE5C860132}" destId="{FD23C358-8502-4F4F-98E7-3DB910508716}" srcOrd="1" destOrd="0" presId="urn:microsoft.com/office/officeart/2018/5/layout/IconLeafLabelList"/>
    <dgm:cxn modelId="{929A1D9F-0042-4302-A7F0-5E3276332CC7}" type="presParOf" srcId="{A68BB6E0-D046-4B29-99DE-23EE5C860132}" destId="{6DD6F542-5AE0-473A-B080-24ECBF21915D}" srcOrd="2" destOrd="0" presId="urn:microsoft.com/office/officeart/2018/5/layout/IconLeafLabelList"/>
    <dgm:cxn modelId="{76556FBE-A52C-4DAF-8E68-858ADE535C8A}" type="presParOf" srcId="{6DD6F542-5AE0-473A-B080-24ECBF21915D}" destId="{24D004F5-9E34-46FA-97B0-BFE1FE5FCF1C}" srcOrd="0" destOrd="0" presId="urn:microsoft.com/office/officeart/2018/5/layout/IconLeafLabelList"/>
    <dgm:cxn modelId="{C4A1DF6B-76BA-4C7E-B761-D4FCDF4AC02A}" type="presParOf" srcId="{6DD6F542-5AE0-473A-B080-24ECBF21915D}" destId="{BBB9B4C2-F31C-47AE-ADAD-83738ED89812}" srcOrd="1" destOrd="0" presId="urn:microsoft.com/office/officeart/2018/5/layout/IconLeafLabelList"/>
    <dgm:cxn modelId="{93D67D2F-A5E6-4517-B4C1-65373A8D3EEE}" type="presParOf" srcId="{6DD6F542-5AE0-473A-B080-24ECBF21915D}" destId="{3E5940CA-C32A-4257-91BB-D8B2CB21C247}" srcOrd="2" destOrd="0" presId="urn:microsoft.com/office/officeart/2018/5/layout/IconLeafLabelList"/>
    <dgm:cxn modelId="{B89B94AE-268E-444D-AA47-50AC7338D8E0}" type="presParOf" srcId="{6DD6F542-5AE0-473A-B080-24ECBF21915D}" destId="{40F337F4-77A1-4CDF-A437-E5CD174536EC}" srcOrd="3" destOrd="0" presId="urn:microsoft.com/office/officeart/2018/5/layout/IconLeafLabelList"/>
    <dgm:cxn modelId="{CE3E768F-188F-403A-BC26-E8556656CC53}" type="presParOf" srcId="{A68BB6E0-D046-4B29-99DE-23EE5C860132}" destId="{FA24C170-2DD1-4C0A-B95E-8FC836E9BA4F}" srcOrd="3" destOrd="0" presId="urn:microsoft.com/office/officeart/2018/5/layout/IconLeafLabelList"/>
    <dgm:cxn modelId="{957E1C10-776D-4B0A-AC84-A3F7B9C0BE0E}" type="presParOf" srcId="{A68BB6E0-D046-4B29-99DE-23EE5C860132}" destId="{0DB4FA9B-863A-4976-B984-99B8CD552A08}" srcOrd="4" destOrd="0" presId="urn:microsoft.com/office/officeart/2018/5/layout/IconLeafLabelList"/>
    <dgm:cxn modelId="{BB24E96A-AD29-4EB9-91E6-9B2AF0275469}" type="presParOf" srcId="{0DB4FA9B-863A-4976-B984-99B8CD552A08}" destId="{9EAC6FCE-843E-46C5-A2BC-4200D3544892}" srcOrd="0" destOrd="0" presId="urn:microsoft.com/office/officeart/2018/5/layout/IconLeafLabelList"/>
    <dgm:cxn modelId="{2AA32B49-741D-4A62-81E2-B435C8845AC3}" type="presParOf" srcId="{0DB4FA9B-863A-4976-B984-99B8CD552A08}" destId="{C5718E20-0215-4A0B-87BA-EB36A87E34EA}" srcOrd="1" destOrd="0" presId="urn:microsoft.com/office/officeart/2018/5/layout/IconLeafLabelList"/>
    <dgm:cxn modelId="{C7028A8B-A40B-4AEF-B70D-6406677C6987}" type="presParOf" srcId="{0DB4FA9B-863A-4976-B984-99B8CD552A08}" destId="{0372870C-15E6-4CE9-B686-7809C80BC874}" srcOrd="2" destOrd="0" presId="urn:microsoft.com/office/officeart/2018/5/layout/IconLeafLabelList"/>
    <dgm:cxn modelId="{2891FE47-91E2-49E7-90DB-3E2B347B8918}" type="presParOf" srcId="{0DB4FA9B-863A-4976-B984-99B8CD552A08}" destId="{A365A242-1081-4515-A537-BCF5DA1AF9E8}" srcOrd="3" destOrd="0" presId="urn:microsoft.com/office/officeart/2018/5/layout/IconLeafLabelList"/>
    <dgm:cxn modelId="{3E451E8D-AE4F-43B7-BFD3-06F6E3E32CB5}" type="presParOf" srcId="{A68BB6E0-D046-4B29-99DE-23EE5C860132}" destId="{46F38F9A-F779-4E66-979B-A674E763A944}" srcOrd="5" destOrd="0" presId="urn:microsoft.com/office/officeart/2018/5/layout/IconLeafLabelList"/>
    <dgm:cxn modelId="{1A365B87-5FD0-4C3E-9E69-00AD35A066FA}" type="presParOf" srcId="{A68BB6E0-D046-4B29-99DE-23EE5C860132}" destId="{7441B593-AF5A-459D-81D3-E49964A387AD}" srcOrd="6" destOrd="0" presId="urn:microsoft.com/office/officeart/2018/5/layout/IconLeafLabelList"/>
    <dgm:cxn modelId="{50216CBD-A82B-4372-9818-5F0CB31DD444}" type="presParOf" srcId="{7441B593-AF5A-459D-81D3-E49964A387AD}" destId="{6C259A0C-0488-4A7A-84CF-96946B3CBC32}" srcOrd="0" destOrd="0" presId="urn:microsoft.com/office/officeart/2018/5/layout/IconLeafLabelList"/>
    <dgm:cxn modelId="{15618128-F77C-4933-9DA2-CD30D048B1EC}" type="presParOf" srcId="{7441B593-AF5A-459D-81D3-E49964A387AD}" destId="{47988FBB-9DF6-4E97-9249-CCDF2FD9AE42}" srcOrd="1" destOrd="0" presId="urn:microsoft.com/office/officeart/2018/5/layout/IconLeafLabelList"/>
    <dgm:cxn modelId="{08ED94FF-E903-40D0-AE4D-9C74DE9FB230}" type="presParOf" srcId="{7441B593-AF5A-459D-81D3-E49964A387AD}" destId="{92A61BAF-9AC7-4516-B8E2-F05BAFB9C4D1}" srcOrd="2" destOrd="0" presId="urn:microsoft.com/office/officeart/2018/5/layout/IconLeafLabelList"/>
    <dgm:cxn modelId="{45B37155-2B6E-4251-B776-49CC95F15BDF}" type="presParOf" srcId="{7441B593-AF5A-459D-81D3-E49964A387AD}" destId="{B8BABFAA-3E0E-45B5-9E5B-A51E6E3E52CC}" srcOrd="3" destOrd="0" presId="urn:microsoft.com/office/officeart/2018/5/layout/IconLeafLabelList"/>
    <dgm:cxn modelId="{7CEA8C3E-E886-4099-8025-2137C7AC8495}" type="presParOf" srcId="{A68BB6E0-D046-4B29-99DE-23EE5C860132}" destId="{C90CA754-DCB7-4CA1-BBD1-83AB4F3F9621}" srcOrd="7" destOrd="0" presId="urn:microsoft.com/office/officeart/2018/5/layout/IconLeafLabelList"/>
    <dgm:cxn modelId="{2F639BCF-9A30-40B8-A605-CD84F6BF04D4}" type="presParOf" srcId="{A68BB6E0-D046-4B29-99DE-23EE5C860132}" destId="{633B744F-6E16-49E2-9545-E90F83AB6953}" srcOrd="8" destOrd="0" presId="urn:microsoft.com/office/officeart/2018/5/layout/IconLeafLabelList"/>
    <dgm:cxn modelId="{24137D96-DC18-4DDD-A660-221337275D8A}" type="presParOf" srcId="{633B744F-6E16-49E2-9545-E90F83AB6953}" destId="{F8BA9660-D713-4919-835F-ED1F1AD242CB}" srcOrd="0" destOrd="0" presId="urn:microsoft.com/office/officeart/2018/5/layout/IconLeafLabelList"/>
    <dgm:cxn modelId="{40245721-EDCA-4627-B1D0-CF9A5475B48B}" type="presParOf" srcId="{633B744F-6E16-49E2-9545-E90F83AB6953}" destId="{18B71374-D652-4856-A8E2-8BAB7A9E98B1}" srcOrd="1" destOrd="0" presId="urn:microsoft.com/office/officeart/2018/5/layout/IconLeafLabelList"/>
    <dgm:cxn modelId="{591FCFBE-E2A8-4AFA-86AC-2FA44C5C7E80}" type="presParOf" srcId="{633B744F-6E16-49E2-9545-E90F83AB6953}" destId="{D1FBFC5F-77EC-47A1-B3DD-43503D486348}" srcOrd="2" destOrd="0" presId="urn:microsoft.com/office/officeart/2018/5/layout/IconLeafLabelList"/>
    <dgm:cxn modelId="{878CF59E-BB4F-4B31-94E7-6366E6378A8E}" type="presParOf" srcId="{633B744F-6E16-49E2-9545-E90F83AB6953}" destId="{55D43312-9F94-4393-B717-356EB1AC24A8}" srcOrd="3" destOrd="0" presId="urn:microsoft.com/office/officeart/2018/5/layout/IconLeafLabelList"/>
    <dgm:cxn modelId="{F959EEA1-B293-4A57-B678-001ACDAB1E8E}" type="presParOf" srcId="{A68BB6E0-D046-4B29-99DE-23EE5C860132}" destId="{CBD856C0-0DDA-4420-B78F-FA124E96F489}" srcOrd="9" destOrd="0" presId="urn:microsoft.com/office/officeart/2018/5/layout/IconLeafLabelList"/>
    <dgm:cxn modelId="{055F8EC6-EF1A-4B16-B11D-E7653D5FF636}" type="presParOf" srcId="{A68BB6E0-D046-4B29-99DE-23EE5C860132}" destId="{9F7189AB-F4D1-4656-9FCF-DB76BAF0F482}" srcOrd="10" destOrd="0" presId="urn:microsoft.com/office/officeart/2018/5/layout/IconLeafLabelList"/>
    <dgm:cxn modelId="{8A94D767-976E-4DA2-A595-CD47E75AE2FD}" type="presParOf" srcId="{9F7189AB-F4D1-4656-9FCF-DB76BAF0F482}" destId="{0D795F16-355B-47DE-B88E-50D84993101A}" srcOrd="0" destOrd="0" presId="urn:microsoft.com/office/officeart/2018/5/layout/IconLeafLabelList"/>
    <dgm:cxn modelId="{DD6DE9D8-65DF-41AE-B182-61532C0F99DF}" type="presParOf" srcId="{9F7189AB-F4D1-4656-9FCF-DB76BAF0F482}" destId="{39E69042-2853-4AA7-95C5-A42F9D4487F9}" srcOrd="1" destOrd="0" presId="urn:microsoft.com/office/officeart/2018/5/layout/IconLeafLabelList"/>
    <dgm:cxn modelId="{96DD8F60-7BF9-4440-ABE0-DE3F68128404}" type="presParOf" srcId="{9F7189AB-F4D1-4656-9FCF-DB76BAF0F482}" destId="{AB516A7E-A1BE-485E-AF4C-93B870431A3D}" srcOrd="2" destOrd="0" presId="urn:microsoft.com/office/officeart/2018/5/layout/IconLeafLabelList"/>
    <dgm:cxn modelId="{B2AE2EE6-9D77-467B-95FD-A96D18B8D0AD}" type="presParOf" srcId="{9F7189AB-F4D1-4656-9FCF-DB76BAF0F482}" destId="{EEB5D186-C47C-4653-9327-CB3187C5F56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7E310-01DF-4BEE-AA23-D8BDB6EA09F7}"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34A38734-C51C-4D0B-8EBB-0CBDCE20A55A}">
      <dgm:prSet/>
      <dgm:spPr/>
      <dgm:t>
        <a:bodyPr/>
        <a:lstStyle/>
        <a:p>
          <a:r>
            <a:rPr lang="en-US" dirty="0"/>
            <a:t>Immediately notify your supervisor if you suspect that PII is missing or compromised. </a:t>
          </a:r>
        </a:p>
      </dgm:t>
    </dgm:pt>
    <dgm:pt modelId="{43DB640F-373A-4E85-9F30-65331B57E90C}" type="parTrans" cxnId="{80EB477D-E7DB-4D40-BC73-56FA9C02D5C4}">
      <dgm:prSet/>
      <dgm:spPr/>
      <dgm:t>
        <a:bodyPr/>
        <a:lstStyle/>
        <a:p>
          <a:endParaRPr lang="en-US"/>
        </a:p>
      </dgm:t>
    </dgm:pt>
    <dgm:pt modelId="{ADA11B47-5562-4C10-8CF0-0FEAB83B3BDF}" type="sibTrans" cxnId="{80EB477D-E7DB-4D40-BC73-56FA9C02D5C4}">
      <dgm:prSet/>
      <dgm:spPr/>
      <dgm:t>
        <a:bodyPr/>
        <a:lstStyle/>
        <a:p>
          <a:endParaRPr lang="en-US"/>
        </a:p>
      </dgm:t>
    </dgm:pt>
    <dgm:pt modelId="{0DBE76A0-D4C8-4BD8-970F-D9AFA752A7D5}">
      <dgm:prSet/>
      <dgm:spPr/>
      <dgm:t>
        <a:bodyPr/>
        <a:lstStyle/>
        <a:p>
          <a:r>
            <a:rPr lang="en-US" dirty="0"/>
            <a:t>All credit card terminals and web applications must be closed out and reconciled on a daily basis. </a:t>
          </a:r>
        </a:p>
      </dgm:t>
    </dgm:pt>
    <dgm:pt modelId="{3F16225C-1105-4911-B5AA-30877C154C9D}" type="parTrans" cxnId="{33F18852-5D06-4FEC-A38A-BE6D61CD2F77}">
      <dgm:prSet/>
      <dgm:spPr/>
      <dgm:t>
        <a:bodyPr/>
        <a:lstStyle/>
        <a:p>
          <a:endParaRPr lang="en-US"/>
        </a:p>
      </dgm:t>
    </dgm:pt>
    <dgm:pt modelId="{E0401ADF-DEEB-4025-884A-06A34FFABE33}" type="sibTrans" cxnId="{33F18852-5D06-4FEC-A38A-BE6D61CD2F77}">
      <dgm:prSet/>
      <dgm:spPr/>
      <dgm:t>
        <a:bodyPr/>
        <a:lstStyle/>
        <a:p>
          <a:endParaRPr lang="en-US"/>
        </a:p>
      </dgm:t>
    </dgm:pt>
    <dgm:pt modelId="{74DBE523-62E3-44AD-BADF-6DAF58488DBD}">
      <dgm:prSet/>
      <dgm:spPr/>
      <dgm:t>
        <a:bodyPr/>
        <a:lstStyle/>
        <a:p>
          <a:r>
            <a:rPr lang="en-US" dirty="0"/>
            <a:t>If you suspect fraudulent activity you must contact, Information Security Office, University Privacy Officer, and the Bursar’s Office.  </a:t>
          </a:r>
        </a:p>
      </dgm:t>
    </dgm:pt>
    <dgm:pt modelId="{9505662F-1E8F-4D27-AB35-9D860CF43E19}" type="parTrans" cxnId="{5EE60FF7-0EB1-4654-8E92-CD912C5DE186}">
      <dgm:prSet/>
      <dgm:spPr/>
      <dgm:t>
        <a:bodyPr/>
        <a:lstStyle/>
        <a:p>
          <a:endParaRPr lang="en-US"/>
        </a:p>
      </dgm:t>
    </dgm:pt>
    <dgm:pt modelId="{D15CD3AA-A69D-4329-A325-6724D3E7B27F}" type="sibTrans" cxnId="{5EE60FF7-0EB1-4654-8E92-CD912C5DE186}">
      <dgm:prSet/>
      <dgm:spPr/>
      <dgm:t>
        <a:bodyPr/>
        <a:lstStyle/>
        <a:p>
          <a:endParaRPr lang="en-US"/>
        </a:p>
      </dgm:t>
    </dgm:pt>
    <dgm:pt modelId="{B0AE5E58-AFA5-4948-B080-93471E7ED937}" type="pres">
      <dgm:prSet presAssocID="{A9D7E310-01DF-4BEE-AA23-D8BDB6EA09F7}" presName="root" presStyleCnt="0">
        <dgm:presLayoutVars>
          <dgm:dir/>
          <dgm:resizeHandles val="exact"/>
        </dgm:presLayoutVars>
      </dgm:prSet>
      <dgm:spPr/>
    </dgm:pt>
    <dgm:pt modelId="{EFE79D3D-469E-4997-B15F-FCDD11DCA49B}" type="pres">
      <dgm:prSet presAssocID="{34A38734-C51C-4D0B-8EBB-0CBDCE20A55A}" presName="compNode" presStyleCnt="0"/>
      <dgm:spPr/>
    </dgm:pt>
    <dgm:pt modelId="{0CAB6C1C-A482-44DA-822B-0EBAE1465D76}" type="pres">
      <dgm:prSet presAssocID="{34A38734-C51C-4D0B-8EBB-0CBDCE20A55A}" presName="bgRect" presStyleLbl="bgShp" presStyleIdx="0" presStyleCnt="3"/>
      <dgm:spPr/>
    </dgm:pt>
    <dgm:pt modelId="{927989E6-7EED-4A87-AF27-1666612BC832}" type="pres">
      <dgm:prSet presAssocID="{34A38734-C51C-4D0B-8EBB-0CBDCE20A5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6F2BC774-B41E-4A4A-B3A1-C8C25C7BFD33}" type="pres">
      <dgm:prSet presAssocID="{34A38734-C51C-4D0B-8EBB-0CBDCE20A55A}" presName="spaceRect" presStyleCnt="0"/>
      <dgm:spPr/>
    </dgm:pt>
    <dgm:pt modelId="{2F2A496F-88E2-4E10-9FB8-61600FC51857}" type="pres">
      <dgm:prSet presAssocID="{34A38734-C51C-4D0B-8EBB-0CBDCE20A55A}" presName="parTx" presStyleLbl="revTx" presStyleIdx="0" presStyleCnt="3">
        <dgm:presLayoutVars>
          <dgm:chMax val="0"/>
          <dgm:chPref val="0"/>
        </dgm:presLayoutVars>
      </dgm:prSet>
      <dgm:spPr/>
    </dgm:pt>
    <dgm:pt modelId="{439212A7-8778-40A1-853D-87AB77076E8A}" type="pres">
      <dgm:prSet presAssocID="{ADA11B47-5562-4C10-8CF0-0FEAB83B3BDF}" presName="sibTrans" presStyleCnt="0"/>
      <dgm:spPr/>
    </dgm:pt>
    <dgm:pt modelId="{D008E666-9316-4A2B-8A07-FA9DB65C7FFB}" type="pres">
      <dgm:prSet presAssocID="{0DBE76A0-D4C8-4BD8-970F-D9AFA752A7D5}" presName="compNode" presStyleCnt="0"/>
      <dgm:spPr/>
    </dgm:pt>
    <dgm:pt modelId="{28C4B89B-B1C4-40F7-ABFA-EEF9823457D5}" type="pres">
      <dgm:prSet presAssocID="{0DBE76A0-D4C8-4BD8-970F-D9AFA752A7D5}" presName="bgRect" presStyleLbl="bgShp" presStyleIdx="1" presStyleCnt="3"/>
      <dgm:spPr/>
    </dgm:pt>
    <dgm:pt modelId="{A9C33045-933E-4C5D-A318-F1B7E207AA4F}" type="pres">
      <dgm:prSet presAssocID="{0DBE76A0-D4C8-4BD8-970F-D9AFA752A7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edit card"/>
        </a:ext>
      </dgm:extLst>
    </dgm:pt>
    <dgm:pt modelId="{36D12F33-D805-4C1E-AC96-8C47E9220AD6}" type="pres">
      <dgm:prSet presAssocID="{0DBE76A0-D4C8-4BD8-970F-D9AFA752A7D5}" presName="spaceRect" presStyleCnt="0"/>
      <dgm:spPr/>
    </dgm:pt>
    <dgm:pt modelId="{4CDAD625-CB56-4FA7-B12C-FA24A3880F8C}" type="pres">
      <dgm:prSet presAssocID="{0DBE76A0-D4C8-4BD8-970F-D9AFA752A7D5}" presName="parTx" presStyleLbl="revTx" presStyleIdx="1" presStyleCnt="3">
        <dgm:presLayoutVars>
          <dgm:chMax val="0"/>
          <dgm:chPref val="0"/>
        </dgm:presLayoutVars>
      </dgm:prSet>
      <dgm:spPr/>
    </dgm:pt>
    <dgm:pt modelId="{40038B67-40F1-435F-925B-D13E0225A78F}" type="pres">
      <dgm:prSet presAssocID="{E0401ADF-DEEB-4025-884A-06A34FFABE33}" presName="sibTrans" presStyleCnt="0"/>
      <dgm:spPr/>
    </dgm:pt>
    <dgm:pt modelId="{4A1F1B45-8A0B-4275-A207-7720E3E5F5A8}" type="pres">
      <dgm:prSet presAssocID="{74DBE523-62E3-44AD-BADF-6DAF58488DBD}" presName="compNode" presStyleCnt="0"/>
      <dgm:spPr/>
    </dgm:pt>
    <dgm:pt modelId="{C718421E-609B-4ABB-A95F-1E88A963B531}" type="pres">
      <dgm:prSet presAssocID="{74DBE523-62E3-44AD-BADF-6DAF58488DBD}" presName="bgRect" presStyleLbl="bgShp" presStyleIdx="2" presStyleCnt="3" custLinFactNeighborX="-5326" custLinFactNeighborY="4515"/>
      <dgm:spPr/>
    </dgm:pt>
    <dgm:pt modelId="{8FE65BD9-85FE-4B09-A734-197CBB770BB8}" type="pres">
      <dgm:prSet presAssocID="{74DBE523-62E3-44AD-BADF-6DAF58488D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8602A5C7-EABF-4091-B068-5C692E31374A}" type="pres">
      <dgm:prSet presAssocID="{74DBE523-62E3-44AD-BADF-6DAF58488DBD}" presName="spaceRect" presStyleCnt="0"/>
      <dgm:spPr/>
    </dgm:pt>
    <dgm:pt modelId="{513DA29D-6B51-4720-91A9-774C7A9A2F23}" type="pres">
      <dgm:prSet presAssocID="{74DBE523-62E3-44AD-BADF-6DAF58488DBD}" presName="parTx" presStyleLbl="revTx" presStyleIdx="2" presStyleCnt="3">
        <dgm:presLayoutVars>
          <dgm:chMax val="0"/>
          <dgm:chPref val="0"/>
        </dgm:presLayoutVars>
      </dgm:prSet>
      <dgm:spPr/>
    </dgm:pt>
  </dgm:ptLst>
  <dgm:cxnLst>
    <dgm:cxn modelId="{0BBAE215-27DB-4961-B02E-F5D55095457D}" type="presOf" srcId="{34A38734-C51C-4D0B-8EBB-0CBDCE20A55A}" destId="{2F2A496F-88E2-4E10-9FB8-61600FC51857}" srcOrd="0" destOrd="0" presId="urn:microsoft.com/office/officeart/2018/2/layout/IconVerticalSolidList"/>
    <dgm:cxn modelId="{33F18852-5D06-4FEC-A38A-BE6D61CD2F77}" srcId="{A9D7E310-01DF-4BEE-AA23-D8BDB6EA09F7}" destId="{0DBE76A0-D4C8-4BD8-970F-D9AFA752A7D5}" srcOrd="1" destOrd="0" parTransId="{3F16225C-1105-4911-B5AA-30877C154C9D}" sibTransId="{E0401ADF-DEEB-4025-884A-06A34FFABE33}"/>
    <dgm:cxn modelId="{E9512656-1A18-476E-9A9E-4FD09E01823E}" type="presOf" srcId="{A9D7E310-01DF-4BEE-AA23-D8BDB6EA09F7}" destId="{B0AE5E58-AFA5-4948-B080-93471E7ED937}" srcOrd="0" destOrd="0" presId="urn:microsoft.com/office/officeart/2018/2/layout/IconVerticalSolidList"/>
    <dgm:cxn modelId="{80EB477D-E7DB-4D40-BC73-56FA9C02D5C4}" srcId="{A9D7E310-01DF-4BEE-AA23-D8BDB6EA09F7}" destId="{34A38734-C51C-4D0B-8EBB-0CBDCE20A55A}" srcOrd="0" destOrd="0" parTransId="{43DB640F-373A-4E85-9F30-65331B57E90C}" sibTransId="{ADA11B47-5562-4C10-8CF0-0FEAB83B3BDF}"/>
    <dgm:cxn modelId="{B0050EB5-A130-4635-8100-323DA44AA9DF}" type="presOf" srcId="{74DBE523-62E3-44AD-BADF-6DAF58488DBD}" destId="{513DA29D-6B51-4720-91A9-774C7A9A2F23}" srcOrd="0" destOrd="0" presId="urn:microsoft.com/office/officeart/2018/2/layout/IconVerticalSolidList"/>
    <dgm:cxn modelId="{00B557C8-F9DC-4708-806E-30449A39AB9F}" type="presOf" srcId="{0DBE76A0-D4C8-4BD8-970F-D9AFA752A7D5}" destId="{4CDAD625-CB56-4FA7-B12C-FA24A3880F8C}" srcOrd="0" destOrd="0" presId="urn:microsoft.com/office/officeart/2018/2/layout/IconVerticalSolidList"/>
    <dgm:cxn modelId="{5EE60FF7-0EB1-4654-8E92-CD912C5DE186}" srcId="{A9D7E310-01DF-4BEE-AA23-D8BDB6EA09F7}" destId="{74DBE523-62E3-44AD-BADF-6DAF58488DBD}" srcOrd="2" destOrd="0" parTransId="{9505662F-1E8F-4D27-AB35-9D860CF43E19}" sibTransId="{D15CD3AA-A69D-4329-A325-6724D3E7B27F}"/>
    <dgm:cxn modelId="{B521A4FC-1F0F-44AE-B5D8-117EBCF1ACC4}" type="presParOf" srcId="{B0AE5E58-AFA5-4948-B080-93471E7ED937}" destId="{EFE79D3D-469E-4997-B15F-FCDD11DCA49B}" srcOrd="0" destOrd="0" presId="urn:microsoft.com/office/officeart/2018/2/layout/IconVerticalSolidList"/>
    <dgm:cxn modelId="{B3165B59-39C3-4DF5-B4E6-BBB414AF6B17}" type="presParOf" srcId="{EFE79D3D-469E-4997-B15F-FCDD11DCA49B}" destId="{0CAB6C1C-A482-44DA-822B-0EBAE1465D76}" srcOrd="0" destOrd="0" presId="urn:microsoft.com/office/officeart/2018/2/layout/IconVerticalSolidList"/>
    <dgm:cxn modelId="{F36E7F4B-7963-4061-A1E7-B41A23A51630}" type="presParOf" srcId="{EFE79D3D-469E-4997-B15F-FCDD11DCA49B}" destId="{927989E6-7EED-4A87-AF27-1666612BC832}" srcOrd="1" destOrd="0" presId="urn:microsoft.com/office/officeart/2018/2/layout/IconVerticalSolidList"/>
    <dgm:cxn modelId="{DE1272F6-D05A-4D8B-B617-407AD43561AC}" type="presParOf" srcId="{EFE79D3D-469E-4997-B15F-FCDD11DCA49B}" destId="{6F2BC774-B41E-4A4A-B3A1-C8C25C7BFD33}" srcOrd="2" destOrd="0" presId="urn:microsoft.com/office/officeart/2018/2/layout/IconVerticalSolidList"/>
    <dgm:cxn modelId="{64FCFA90-D384-47F7-9F38-93759E98577A}" type="presParOf" srcId="{EFE79D3D-469E-4997-B15F-FCDD11DCA49B}" destId="{2F2A496F-88E2-4E10-9FB8-61600FC51857}" srcOrd="3" destOrd="0" presId="urn:microsoft.com/office/officeart/2018/2/layout/IconVerticalSolidList"/>
    <dgm:cxn modelId="{AEA8FB13-3C01-40E9-A79F-24D84EA888C5}" type="presParOf" srcId="{B0AE5E58-AFA5-4948-B080-93471E7ED937}" destId="{439212A7-8778-40A1-853D-87AB77076E8A}" srcOrd="1" destOrd="0" presId="urn:microsoft.com/office/officeart/2018/2/layout/IconVerticalSolidList"/>
    <dgm:cxn modelId="{05477A3A-37FE-4D4A-97EF-FD1FEE9438D4}" type="presParOf" srcId="{B0AE5E58-AFA5-4948-B080-93471E7ED937}" destId="{D008E666-9316-4A2B-8A07-FA9DB65C7FFB}" srcOrd="2" destOrd="0" presId="urn:microsoft.com/office/officeart/2018/2/layout/IconVerticalSolidList"/>
    <dgm:cxn modelId="{57A7B501-F53A-4721-9396-40B32E700253}" type="presParOf" srcId="{D008E666-9316-4A2B-8A07-FA9DB65C7FFB}" destId="{28C4B89B-B1C4-40F7-ABFA-EEF9823457D5}" srcOrd="0" destOrd="0" presId="urn:microsoft.com/office/officeart/2018/2/layout/IconVerticalSolidList"/>
    <dgm:cxn modelId="{D12E2E5B-F109-4A9E-97AE-247B3DAFE1A5}" type="presParOf" srcId="{D008E666-9316-4A2B-8A07-FA9DB65C7FFB}" destId="{A9C33045-933E-4C5D-A318-F1B7E207AA4F}" srcOrd="1" destOrd="0" presId="urn:microsoft.com/office/officeart/2018/2/layout/IconVerticalSolidList"/>
    <dgm:cxn modelId="{EA130855-728D-488B-8F18-3B82E81C285C}" type="presParOf" srcId="{D008E666-9316-4A2B-8A07-FA9DB65C7FFB}" destId="{36D12F33-D805-4C1E-AC96-8C47E9220AD6}" srcOrd="2" destOrd="0" presId="urn:microsoft.com/office/officeart/2018/2/layout/IconVerticalSolidList"/>
    <dgm:cxn modelId="{F94F8D4A-A77C-406A-A8C7-E9F373681CC2}" type="presParOf" srcId="{D008E666-9316-4A2B-8A07-FA9DB65C7FFB}" destId="{4CDAD625-CB56-4FA7-B12C-FA24A3880F8C}" srcOrd="3" destOrd="0" presId="urn:microsoft.com/office/officeart/2018/2/layout/IconVerticalSolidList"/>
    <dgm:cxn modelId="{417EC7BF-202E-4616-9D81-FB3EBF08929E}" type="presParOf" srcId="{B0AE5E58-AFA5-4948-B080-93471E7ED937}" destId="{40038B67-40F1-435F-925B-D13E0225A78F}" srcOrd="3" destOrd="0" presId="urn:microsoft.com/office/officeart/2018/2/layout/IconVerticalSolidList"/>
    <dgm:cxn modelId="{365AAC3E-7BAA-43FF-A780-63FD4D1052F4}" type="presParOf" srcId="{B0AE5E58-AFA5-4948-B080-93471E7ED937}" destId="{4A1F1B45-8A0B-4275-A207-7720E3E5F5A8}" srcOrd="4" destOrd="0" presId="urn:microsoft.com/office/officeart/2018/2/layout/IconVerticalSolidList"/>
    <dgm:cxn modelId="{03C164C8-FD56-4D9E-BD96-CF5C75F52F13}" type="presParOf" srcId="{4A1F1B45-8A0B-4275-A207-7720E3E5F5A8}" destId="{C718421E-609B-4ABB-A95F-1E88A963B531}" srcOrd="0" destOrd="0" presId="urn:microsoft.com/office/officeart/2018/2/layout/IconVerticalSolidList"/>
    <dgm:cxn modelId="{A491F808-32F7-4204-8AC3-1214A8F6CFF0}" type="presParOf" srcId="{4A1F1B45-8A0B-4275-A207-7720E3E5F5A8}" destId="{8FE65BD9-85FE-4B09-A734-197CBB770BB8}" srcOrd="1" destOrd="0" presId="urn:microsoft.com/office/officeart/2018/2/layout/IconVerticalSolidList"/>
    <dgm:cxn modelId="{4D57CC71-2864-41D8-9F13-069FD9754BD6}" type="presParOf" srcId="{4A1F1B45-8A0B-4275-A207-7720E3E5F5A8}" destId="{8602A5C7-EABF-4091-B068-5C692E31374A}" srcOrd="2" destOrd="0" presId="urn:microsoft.com/office/officeart/2018/2/layout/IconVerticalSolidList"/>
    <dgm:cxn modelId="{7347B039-1BE5-4D2F-9D5C-3C1170A5B198}" type="presParOf" srcId="{4A1F1B45-8A0B-4275-A207-7720E3E5F5A8}" destId="{513DA29D-6B51-4720-91A9-774C7A9A2F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E0F39-3F6B-40C1-BE1E-F8D2264929C1}">
      <dsp:nvSpPr>
        <dsp:cNvPr id="0" name=""/>
        <dsp:cNvSpPr/>
      </dsp:nvSpPr>
      <dsp:spPr>
        <a:xfrm>
          <a:off x="1073260" y="661"/>
          <a:ext cx="856740" cy="85674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A67F7-C56E-4820-B3E3-A99942FA6AC5}">
      <dsp:nvSpPr>
        <dsp:cNvPr id="0" name=""/>
        <dsp:cNvSpPr/>
      </dsp:nvSpPr>
      <dsp:spPr>
        <a:xfrm>
          <a:off x="1255844" y="183245"/>
          <a:ext cx="491572" cy="491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5629E9-21B1-4FA6-80BB-F1C04F952729}">
      <dsp:nvSpPr>
        <dsp:cNvPr id="0" name=""/>
        <dsp:cNvSpPr/>
      </dsp:nvSpPr>
      <dsp:spPr>
        <a:xfrm>
          <a:off x="799384" y="1124255"/>
          <a:ext cx="1404492" cy="5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Policy &amp; Rational</a:t>
          </a:r>
        </a:p>
      </dsp:txBody>
      <dsp:txXfrm>
        <a:off x="799384" y="1124255"/>
        <a:ext cx="1404492" cy="561796"/>
      </dsp:txXfrm>
    </dsp:sp>
    <dsp:sp modelId="{24D004F5-9E34-46FA-97B0-BFE1FE5FCF1C}">
      <dsp:nvSpPr>
        <dsp:cNvPr id="0" name=""/>
        <dsp:cNvSpPr/>
      </dsp:nvSpPr>
      <dsp:spPr>
        <a:xfrm>
          <a:off x="2723539" y="661"/>
          <a:ext cx="856740" cy="85674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9B4C2-F31C-47AE-ADAD-83738ED89812}">
      <dsp:nvSpPr>
        <dsp:cNvPr id="0" name=""/>
        <dsp:cNvSpPr/>
      </dsp:nvSpPr>
      <dsp:spPr>
        <a:xfrm>
          <a:off x="2906123" y="183245"/>
          <a:ext cx="491572" cy="4915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F337F4-77A1-4CDF-A437-E5CD174536EC}">
      <dsp:nvSpPr>
        <dsp:cNvPr id="0" name=""/>
        <dsp:cNvSpPr/>
      </dsp:nvSpPr>
      <dsp:spPr>
        <a:xfrm>
          <a:off x="2449663" y="1124255"/>
          <a:ext cx="1404492" cy="5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Key Points</a:t>
          </a:r>
        </a:p>
      </dsp:txBody>
      <dsp:txXfrm>
        <a:off x="2449663" y="1124255"/>
        <a:ext cx="1404492" cy="561796"/>
      </dsp:txXfrm>
    </dsp:sp>
    <dsp:sp modelId="{9EAC6FCE-843E-46C5-A2BC-4200D3544892}">
      <dsp:nvSpPr>
        <dsp:cNvPr id="0" name=""/>
        <dsp:cNvSpPr/>
      </dsp:nvSpPr>
      <dsp:spPr>
        <a:xfrm>
          <a:off x="4373817" y="661"/>
          <a:ext cx="856740" cy="85674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18E20-0215-4A0B-87BA-EB36A87E34EA}">
      <dsp:nvSpPr>
        <dsp:cNvPr id="0" name=""/>
        <dsp:cNvSpPr/>
      </dsp:nvSpPr>
      <dsp:spPr>
        <a:xfrm>
          <a:off x="4556401" y="183245"/>
          <a:ext cx="491572" cy="4915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65A242-1081-4515-A537-BCF5DA1AF9E8}">
      <dsp:nvSpPr>
        <dsp:cNvPr id="0" name=""/>
        <dsp:cNvSpPr/>
      </dsp:nvSpPr>
      <dsp:spPr>
        <a:xfrm>
          <a:off x="4099941" y="1124255"/>
          <a:ext cx="1404492" cy="5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Personal Identifiable Information (PII)</a:t>
          </a:r>
        </a:p>
      </dsp:txBody>
      <dsp:txXfrm>
        <a:off x="4099941" y="1124255"/>
        <a:ext cx="1404492" cy="561796"/>
      </dsp:txXfrm>
    </dsp:sp>
    <dsp:sp modelId="{6C259A0C-0488-4A7A-84CF-96946B3CBC32}">
      <dsp:nvSpPr>
        <dsp:cNvPr id="0" name=""/>
        <dsp:cNvSpPr/>
      </dsp:nvSpPr>
      <dsp:spPr>
        <a:xfrm>
          <a:off x="6024095" y="661"/>
          <a:ext cx="856740" cy="85674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988FBB-9DF6-4E97-9249-CCDF2FD9AE42}">
      <dsp:nvSpPr>
        <dsp:cNvPr id="0" name=""/>
        <dsp:cNvSpPr/>
      </dsp:nvSpPr>
      <dsp:spPr>
        <a:xfrm>
          <a:off x="6206679" y="183245"/>
          <a:ext cx="491572" cy="4915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BABFAA-3E0E-45B5-9E5B-A51E6E3E52CC}">
      <dsp:nvSpPr>
        <dsp:cNvPr id="0" name=""/>
        <dsp:cNvSpPr/>
      </dsp:nvSpPr>
      <dsp:spPr>
        <a:xfrm>
          <a:off x="5750219" y="1124255"/>
          <a:ext cx="1404492" cy="5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Do’s and Don’t for handling PII</a:t>
          </a:r>
        </a:p>
      </dsp:txBody>
      <dsp:txXfrm>
        <a:off x="5750219" y="1124255"/>
        <a:ext cx="1404492" cy="561796"/>
      </dsp:txXfrm>
    </dsp:sp>
    <dsp:sp modelId="{F8BA9660-D713-4919-835F-ED1F1AD242CB}">
      <dsp:nvSpPr>
        <dsp:cNvPr id="0" name=""/>
        <dsp:cNvSpPr/>
      </dsp:nvSpPr>
      <dsp:spPr>
        <a:xfrm>
          <a:off x="7674374" y="661"/>
          <a:ext cx="856740" cy="85674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71374-D652-4856-A8E2-8BAB7A9E98B1}">
      <dsp:nvSpPr>
        <dsp:cNvPr id="0" name=""/>
        <dsp:cNvSpPr/>
      </dsp:nvSpPr>
      <dsp:spPr>
        <a:xfrm>
          <a:off x="7856958" y="183245"/>
          <a:ext cx="491572" cy="4915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D43312-9F94-4393-B717-356EB1AC24A8}">
      <dsp:nvSpPr>
        <dsp:cNvPr id="0" name=""/>
        <dsp:cNvSpPr/>
      </dsp:nvSpPr>
      <dsp:spPr>
        <a:xfrm>
          <a:off x="7400498" y="1124255"/>
          <a:ext cx="1404492" cy="5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Things to Remember </a:t>
          </a:r>
        </a:p>
      </dsp:txBody>
      <dsp:txXfrm>
        <a:off x="7400498" y="1124255"/>
        <a:ext cx="1404492" cy="561796"/>
      </dsp:txXfrm>
    </dsp:sp>
    <dsp:sp modelId="{0D795F16-355B-47DE-B88E-50D84993101A}">
      <dsp:nvSpPr>
        <dsp:cNvPr id="0" name=""/>
        <dsp:cNvSpPr/>
      </dsp:nvSpPr>
      <dsp:spPr>
        <a:xfrm>
          <a:off x="4373817" y="2037175"/>
          <a:ext cx="856740" cy="85674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69042-2853-4AA7-95C5-A42F9D4487F9}">
      <dsp:nvSpPr>
        <dsp:cNvPr id="0" name=""/>
        <dsp:cNvSpPr/>
      </dsp:nvSpPr>
      <dsp:spPr>
        <a:xfrm>
          <a:off x="4556401" y="2219759"/>
          <a:ext cx="491572" cy="4915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B5D186-C47C-4653-9327-CB3187C5F565}">
      <dsp:nvSpPr>
        <dsp:cNvPr id="0" name=""/>
        <dsp:cNvSpPr/>
      </dsp:nvSpPr>
      <dsp:spPr>
        <a:xfrm>
          <a:off x="4099941" y="3160768"/>
          <a:ext cx="1404492" cy="5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Security Ethics Certification (SEC)</a:t>
          </a:r>
          <a:br>
            <a:rPr lang="en-US" sz="1100" kern="1200" dirty="0"/>
          </a:br>
          <a:endParaRPr lang="en-US" sz="1100" kern="1200" dirty="0"/>
        </a:p>
      </dsp:txBody>
      <dsp:txXfrm>
        <a:off x="4099941" y="3160768"/>
        <a:ext cx="1404492" cy="561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B6C1C-A482-44DA-822B-0EBAE1465D76}">
      <dsp:nvSpPr>
        <dsp:cNvPr id="0" name=""/>
        <dsp:cNvSpPr/>
      </dsp:nvSpPr>
      <dsp:spPr>
        <a:xfrm>
          <a:off x="0" y="405"/>
          <a:ext cx="9604375" cy="94962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989E6-7EED-4A87-AF27-1666612BC832}">
      <dsp:nvSpPr>
        <dsp:cNvPr id="0" name=""/>
        <dsp:cNvSpPr/>
      </dsp:nvSpPr>
      <dsp:spPr>
        <a:xfrm>
          <a:off x="287261" y="214071"/>
          <a:ext cx="522292" cy="522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2A496F-88E2-4E10-9FB8-61600FC51857}">
      <dsp:nvSpPr>
        <dsp:cNvPr id="0" name=""/>
        <dsp:cNvSpPr/>
      </dsp:nvSpPr>
      <dsp:spPr>
        <a:xfrm>
          <a:off x="1096815" y="405"/>
          <a:ext cx="8507559" cy="94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02" tIns="100502" rIns="100502" bIns="100502" numCol="1" spcCol="1270" anchor="ctr" anchorCtr="0">
          <a:noAutofit/>
        </a:bodyPr>
        <a:lstStyle/>
        <a:p>
          <a:pPr marL="0" lvl="0" indent="0" algn="l" defTabSz="1066800">
            <a:lnSpc>
              <a:spcPct val="90000"/>
            </a:lnSpc>
            <a:spcBef>
              <a:spcPct val="0"/>
            </a:spcBef>
            <a:spcAft>
              <a:spcPct val="35000"/>
            </a:spcAft>
            <a:buNone/>
          </a:pPr>
          <a:r>
            <a:rPr lang="en-US" sz="2400" kern="1200" dirty="0"/>
            <a:t>Immediately notify your supervisor if you suspect that PII is missing or compromised. </a:t>
          </a:r>
        </a:p>
      </dsp:txBody>
      <dsp:txXfrm>
        <a:off x="1096815" y="405"/>
        <a:ext cx="8507559" cy="949623"/>
      </dsp:txXfrm>
    </dsp:sp>
    <dsp:sp modelId="{28C4B89B-B1C4-40F7-ABFA-EEF9823457D5}">
      <dsp:nvSpPr>
        <dsp:cNvPr id="0" name=""/>
        <dsp:cNvSpPr/>
      </dsp:nvSpPr>
      <dsp:spPr>
        <a:xfrm>
          <a:off x="0" y="1187435"/>
          <a:ext cx="9604375" cy="94962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33045-933E-4C5D-A318-F1B7E207AA4F}">
      <dsp:nvSpPr>
        <dsp:cNvPr id="0" name=""/>
        <dsp:cNvSpPr/>
      </dsp:nvSpPr>
      <dsp:spPr>
        <a:xfrm>
          <a:off x="287261" y="1401100"/>
          <a:ext cx="522292" cy="522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DAD625-CB56-4FA7-B12C-FA24A3880F8C}">
      <dsp:nvSpPr>
        <dsp:cNvPr id="0" name=""/>
        <dsp:cNvSpPr/>
      </dsp:nvSpPr>
      <dsp:spPr>
        <a:xfrm>
          <a:off x="1096815" y="1187435"/>
          <a:ext cx="8507559" cy="94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02" tIns="100502" rIns="100502" bIns="100502" numCol="1" spcCol="1270" anchor="ctr" anchorCtr="0">
          <a:noAutofit/>
        </a:bodyPr>
        <a:lstStyle/>
        <a:p>
          <a:pPr marL="0" lvl="0" indent="0" algn="l" defTabSz="1066800">
            <a:lnSpc>
              <a:spcPct val="90000"/>
            </a:lnSpc>
            <a:spcBef>
              <a:spcPct val="0"/>
            </a:spcBef>
            <a:spcAft>
              <a:spcPct val="35000"/>
            </a:spcAft>
            <a:buNone/>
          </a:pPr>
          <a:r>
            <a:rPr lang="en-US" sz="2400" kern="1200" dirty="0"/>
            <a:t>All credit card terminals and web applications must be closed out and reconciled on a daily basis. </a:t>
          </a:r>
        </a:p>
      </dsp:txBody>
      <dsp:txXfrm>
        <a:off x="1096815" y="1187435"/>
        <a:ext cx="8507559" cy="949623"/>
      </dsp:txXfrm>
    </dsp:sp>
    <dsp:sp modelId="{C718421E-609B-4ABB-A95F-1E88A963B531}">
      <dsp:nvSpPr>
        <dsp:cNvPr id="0" name=""/>
        <dsp:cNvSpPr/>
      </dsp:nvSpPr>
      <dsp:spPr>
        <a:xfrm>
          <a:off x="0" y="2374870"/>
          <a:ext cx="9604375" cy="949623"/>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65BD9-85FE-4B09-A734-197CBB770BB8}">
      <dsp:nvSpPr>
        <dsp:cNvPr id="0" name=""/>
        <dsp:cNvSpPr/>
      </dsp:nvSpPr>
      <dsp:spPr>
        <a:xfrm>
          <a:off x="287261" y="2588129"/>
          <a:ext cx="522292" cy="522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3DA29D-6B51-4720-91A9-774C7A9A2F23}">
      <dsp:nvSpPr>
        <dsp:cNvPr id="0" name=""/>
        <dsp:cNvSpPr/>
      </dsp:nvSpPr>
      <dsp:spPr>
        <a:xfrm>
          <a:off x="1096815" y="2374464"/>
          <a:ext cx="8507559" cy="94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02" tIns="100502" rIns="100502" bIns="100502" numCol="1" spcCol="1270" anchor="ctr" anchorCtr="0">
          <a:noAutofit/>
        </a:bodyPr>
        <a:lstStyle/>
        <a:p>
          <a:pPr marL="0" lvl="0" indent="0" algn="l" defTabSz="1066800">
            <a:lnSpc>
              <a:spcPct val="90000"/>
            </a:lnSpc>
            <a:spcBef>
              <a:spcPct val="0"/>
            </a:spcBef>
            <a:spcAft>
              <a:spcPct val="35000"/>
            </a:spcAft>
            <a:buNone/>
          </a:pPr>
          <a:r>
            <a:rPr lang="en-US" sz="2400" kern="1200" dirty="0"/>
            <a:t>If you suspect fraudulent activity you must contact, Information Security Office, University Privacy Officer, and the Bursar’s Office.  </a:t>
          </a:r>
        </a:p>
      </dsp:txBody>
      <dsp:txXfrm>
        <a:off x="1096815" y="2374464"/>
        <a:ext cx="8507559" cy="94962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BE3AB-52FF-42C0-AC2D-4B9DB36D90BC}" type="datetimeFigureOut">
              <a:rPr lang="en-US" smtClean="0"/>
              <a:t>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F3373-00E0-4BB2-96B0-C63836085FE0}" type="slidenum">
              <a:rPr lang="en-US" smtClean="0"/>
              <a:t>‹#›</a:t>
            </a:fld>
            <a:endParaRPr lang="en-US" dirty="0"/>
          </a:p>
        </p:txBody>
      </p:sp>
    </p:spTree>
    <p:extLst>
      <p:ext uri="{BB962C8B-B14F-4D97-AF65-F5344CB8AC3E}">
        <p14:creationId xmlns:p14="http://schemas.microsoft.com/office/powerpoint/2010/main" val="41996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pmchase.webex.com/meet/RAMON.LOZAN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F3373-00E0-4BB2-96B0-C63836085FE0}" type="slidenum">
              <a:rPr lang="en-US" smtClean="0"/>
              <a:t>1</a:t>
            </a:fld>
            <a:endParaRPr lang="en-US" dirty="0"/>
          </a:p>
        </p:txBody>
      </p:sp>
    </p:spTree>
    <p:extLst>
      <p:ext uri="{BB962C8B-B14F-4D97-AF65-F5344CB8AC3E}">
        <p14:creationId xmlns:p14="http://schemas.microsoft.com/office/powerpoint/2010/main" val="417435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course of processing a credit card transaction all university employees must properly safeguard data. Today, I will discuss the university’s rules and procedures for properly  retaining, processing, storing, safeguarding, and disposing of personal identifiable information. Failure to follow this policy will result in the loss of credit card processing privileges. </a:t>
            </a:r>
          </a:p>
        </p:txBody>
      </p:sp>
      <p:sp>
        <p:nvSpPr>
          <p:cNvPr id="4" name="Slide Number Placeholder 3"/>
          <p:cNvSpPr>
            <a:spLocks noGrp="1"/>
          </p:cNvSpPr>
          <p:nvPr>
            <p:ph type="sldNum" sz="quarter" idx="5"/>
          </p:nvPr>
        </p:nvSpPr>
        <p:spPr/>
        <p:txBody>
          <a:bodyPr/>
          <a:lstStyle/>
          <a:p>
            <a:fld id="{8E1F3373-00E0-4BB2-96B0-C63836085FE0}" type="slidenum">
              <a:rPr lang="en-US" smtClean="0"/>
              <a:t>10</a:t>
            </a:fld>
            <a:endParaRPr lang="en-US" dirty="0"/>
          </a:p>
        </p:txBody>
      </p:sp>
    </p:spTree>
    <p:extLst>
      <p:ext uri="{BB962C8B-B14F-4D97-AF65-F5344CB8AC3E}">
        <p14:creationId xmlns:p14="http://schemas.microsoft.com/office/powerpoint/2010/main" val="120422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 would like to just quickly point out a few key points: (READ SLIDE)</a:t>
            </a:r>
          </a:p>
        </p:txBody>
      </p:sp>
      <p:sp>
        <p:nvSpPr>
          <p:cNvPr id="4" name="Slide Number Placeholder 3"/>
          <p:cNvSpPr>
            <a:spLocks noGrp="1"/>
          </p:cNvSpPr>
          <p:nvPr>
            <p:ph type="sldNum" sz="quarter" idx="5"/>
          </p:nvPr>
        </p:nvSpPr>
        <p:spPr/>
        <p:txBody>
          <a:bodyPr/>
          <a:lstStyle/>
          <a:p>
            <a:fld id="{8E1F3373-00E0-4BB2-96B0-C63836085FE0}" type="slidenum">
              <a:rPr lang="en-US" smtClean="0"/>
              <a:t>11</a:t>
            </a:fld>
            <a:endParaRPr lang="en-US" dirty="0"/>
          </a:p>
        </p:txBody>
      </p:sp>
    </p:spTree>
    <p:extLst>
      <p:ext uri="{BB962C8B-B14F-4D97-AF65-F5344CB8AC3E}">
        <p14:creationId xmlns:p14="http://schemas.microsoft.com/office/powerpoint/2010/main" val="341535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Personally identifiable information ( PII ) is any information about an individual that can be used directly, or in connection with other data, to identify, contact, locate, or commit a fraud against that person. As it relates to credit card processing PII is recognized as the: (READ SLIDE) </a:t>
            </a:r>
            <a:endParaRPr lang="en-US" dirty="0"/>
          </a:p>
        </p:txBody>
      </p:sp>
      <p:sp>
        <p:nvSpPr>
          <p:cNvPr id="4" name="Slide Number Placeholder 3"/>
          <p:cNvSpPr>
            <a:spLocks noGrp="1"/>
          </p:cNvSpPr>
          <p:nvPr>
            <p:ph type="sldNum" sz="quarter" idx="5"/>
          </p:nvPr>
        </p:nvSpPr>
        <p:spPr/>
        <p:txBody>
          <a:bodyPr/>
          <a:lstStyle/>
          <a:p>
            <a:fld id="{8E1F3373-00E0-4BB2-96B0-C63836085FE0}" type="slidenum">
              <a:rPr lang="en-US" smtClean="0"/>
              <a:t>12</a:t>
            </a:fld>
            <a:endParaRPr lang="en-US" dirty="0"/>
          </a:p>
        </p:txBody>
      </p:sp>
    </p:spTree>
    <p:extLst>
      <p:ext uri="{BB962C8B-B14F-4D97-AF65-F5344CB8AC3E}">
        <p14:creationId xmlns:p14="http://schemas.microsoft.com/office/powerpoint/2010/main" val="192447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take about the Do’s and Don’t when dealing with PII. </a:t>
            </a:r>
          </a:p>
        </p:txBody>
      </p:sp>
      <p:sp>
        <p:nvSpPr>
          <p:cNvPr id="4" name="Slide Number Placeholder 3"/>
          <p:cNvSpPr>
            <a:spLocks noGrp="1"/>
          </p:cNvSpPr>
          <p:nvPr>
            <p:ph type="sldNum" sz="quarter" idx="5"/>
          </p:nvPr>
        </p:nvSpPr>
        <p:spPr/>
        <p:txBody>
          <a:bodyPr/>
          <a:lstStyle/>
          <a:p>
            <a:fld id="{8E1F3373-00E0-4BB2-96B0-C63836085FE0}" type="slidenum">
              <a:rPr lang="en-US" smtClean="0"/>
              <a:t>13</a:t>
            </a:fld>
            <a:endParaRPr lang="en-US" dirty="0"/>
          </a:p>
        </p:txBody>
      </p:sp>
    </p:spTree>
    <p:extLst>
      <p:ext uri="{BB962C8B-B14F-4D97-AF65-F5344CB8AC3E}">
        <p14:creationId xmlns:p14="http://schemas.microsoft.com/office/powerpoint/2010/main" val="359903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https://jpmchase.webex.com/meet/RAMON.LOZANO</a:t>
            </a:r>
            <a:r>
              <a:rPr lang="en-US" b="1" dirty="0"/>
              <a:t> </a:t>
            </a:r>
            <a:endParaRPr lang="en-US" dirty="0"/>
          </a:p>
        </p:txBody>
      </p:sp>
      <p:sp>
        <p:nvSpPr>
          <p:cNvPr id="4" name="Slide Number Placeholder 3"/>
          <p:cNvSpPr>
            <a:spLocks noGrp="1"/>
          </p:cNvSpPr>
          <p:nvPr>
            <p:ph type="sldNum" sz="quarter" idx="5"/>
          </p:nvPr>
        </p:nvSpPr>
        <p:spPr/>
        <p:txBody>
          <a:bodyPr/>
          <a:lstStyle/>
          <a:p>
            <a:fld id="{8E1F3373-00E0-4BB2-96B0-C63836085FE0}" type="slidenum">
              <a:rPr lang="en-US" smtClean="0"/>
              <a:t>16</a:t>
            </a:fld>
            <a:endParaRPr lang="en-US" dirty="0"/>
          </a:p>
        </p:txBody>
      </p:sp>
    </p:spTree>
    <p:extLst>
      <p:ext uri="{BB962C8B-B14F-4D97-AF65-F5344CB8AC3E}">
        <p14:creationId xmlns:p14="http://schemas.microsoft.com/office/powerpoint/2010/main" val="2793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184D10F-4329-4AF4-AEE0-9F3F69835EAB}" type="datetimeFigureOut">
              <a:rPr lang="en-US" smtClean="0"/>
              <a:pPr>
                <a:defRPr/>
              </a:pPr>
              <a:t>1/4/2024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pPr>
              <a:defRPr/>
            </a:pPr>
            <a:fld id="{8ED1C0BC-9701-49AB-8C6D-7AA2BFBE27B9}" type="slidenum">
              <a:rPr lang="en-US" smtClean="0"/>
              <a:pPr>
                <a:defRPr/>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837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B93DFFC-C783-4C54-B6DB-434A051D4F91}" type="datetimeFigureOut">
              <a:rPr lang="en-US" smtClean="0"/>
              <a:pPr>
                <a:defRPr/>
              </a:pPr>
              <a:t>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A550EA9-AFA6-4919-A55B-E63A77FEFF71}" type="slidenum">
              <a:rPr lang="en-US" smtClean="0"/>
              <a:pPr>
                <a:defRPr/>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780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DCD6401-0DF4-4772-AA45-CDC8851BF42B}" type="datetimeFigureOut">
              <a:rPr lang="en-US" smtClean="0"/>
              <a:pPr>
                <a:defRPr/>
              </a:pPr>
              <a:t>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0CB01C4-CD23-436A-9EF6-FE198A8BA15C}" type="slidenum">
              <a:rPr lang="en-US" smtClean="0"/>
              <a:pPr>
                <a:defRPr/>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49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F6F2930-34E6-44CF-AF8D-93C4E7074B28}" type="datetimeFigureOut">
              <a:rPr lang="en-US" smtClean="0"/>
              <a:pPr>
                <a:defRPr/>
              </a:pPr>
              <a:t>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663F84-05DA-4D96-8588-A2E845150556}" type="slidenum">
              <a:rPr lang="en-US" smtClean="0"/>
              <a:pPr>
                <a:defRPr/>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29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7DF6BA-C22F-4D99-8405-02C854C040CD}" type="datetimeFigureOut">
              <a:rPr lang="en-US" smtClean="0"/>
              <a:pPr>
                <a:defRPr/>
              </a:pPr>
              <a:t>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294B48D-F842-4BD3-B47B-6971043513B2}" type="slidenum">
              <a:rPr lang="en-US" smtClean="0"/>
              <a:pPr>
                <a:defRPr/>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789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109F653-7F05-436D-8815-6B1A76181DCA}" type="datetimeFigureOut">
              <a:rPr lang="en-US" smtClean="0"/>
              <a:pPr>
                <a:defRPr/>
              </a:pPr>
              <a:t>1/4/2024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9243F94-B5E5-430B-AD56-0A51F97BB766}" type="slidenum">
              <a:rPr lang="en-US" smtClean="0"/>
              <a:pPr>
                <a:defRPr/>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73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A0C936F-0C22-4D0A-9421-5410615F661F}" type="datetimeFigureOut">
              <a:rPr lang="en-US" smtClean="0"/>
              <a:pPr>
                <a:defRPr/>
              </a:pPr>
              <a:t>1/4/2024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1FF3E75-38F0-4B1C-AC5A-3BB853727086}" type="slidenum">
              <a:rPr lang="en-US" smtClean="0"/>
              <a:pPr>
                <a:defRPr/>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343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9EA15CC-C99E-46B1-B969-B0463E1EA149}" type="datetimeFigureOut">
              <a:rPr lang="en-US" smtClean="0"/>
              <a:pPr>
                <a:defRPr/>
              </a:pPr>
              <a:t>1/4/2024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067B293-6DC3-48E3-9042-D646040A96DD}" type="slidenum">
              <a:rPr lang="en-US" smtClean="0"/>
              <a:pPr>
                <a:defRPr/>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163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8B9D65-34D5-4853-ADAD-B80CFE9D62D1}" type="datetimeFigureOut">
              <a:rPr lang="en-US" smtClean="0"/>
              <a:pPr>
                <a:defRPr/>
              </a:pPr>
              <a:t>1/4/2024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646A22B-A877-4C22-8C62-9D3C4DC0EE8D}" type="slidenum">
              <a:rPr lang="en-US" smtClean="0"/>
              <a:pPr>
                <a:defRPr/>
              </a:pPr>
              <a:t>‹#›</a:t>
            </a:fld>
            <a:endParaRPr lang="en-US" dirty="0"/>
          </a:p>
        </p:txBody>
      </p:sp>
    </p:spTree>
    <p:extLst>
      <p:ext uri="{BB962C8B-B14F-4D97-AF65-F5344CB8AC3E}">
        <p14:creationId xmlns:p14="http://schemas.microsoft.com/office/powerpoint/2010/main" val="132615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959057-7CAA-4E2D-9723-ED7398D1D14E}" type="datetimeFigureOut">
              <a:rPr lang="en-US" smtClean="0"/>
              <a:pPr>
                <a:defRPr/>
              </a:pPr>
              <a:t>1/4/2024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2B17F2-7D06-40C3-8573-9B369C26119D}" type="slidenum">
              <a:rPr lang="en-US" smtClean="0"/>
              <a:pPr>
                <a:defRPr/>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691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C506EC3D-B959-4AAC-948B-B0F9CF102F70}" type="datetimeFigureOut">
              <a:rPr lang="en-US" smtClean="0"/>
              <a:pPr>
                <a:defRPr/>
              </a:pPr>
              <a:t>1/4/2024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3AD4ED6-A995-4963-BF76-DC2DE56C6815}" type="slidenum">
              <a:rPr lang="en-US" smtClean="0"/>
              <a:pPr>
                <a:defRPr/>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799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FABAF27-D30A-43B2-95B1-CBBE9C42AAD2}" type="datetimeFigureOut">
              <a:rPr lang="en-US" smtClean="0"/>
              <a:pPr>
                <a:defRPr/>
              </a:pPr>
              <a:t>1/4/2024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EDBBCD4F-2367-46BC-B03F-172BAB9D60EA}" type="slidenum">
              <a:rPr lang="en-US" smtClean="0"/>
              <a:pPr>
                <a:defRPr/>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9137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search.yahoo.com/r/_ylt=A0PDoX98QddP_hoAI.qjzbkF;_ylu=X3oDMTBpcGszamw0BHNlYwNmcC1pbWcEc2xrA2ltZw--/SIG=126ssqoma/EXP=1339535868/**http:/www.juggle.com/temple-owls-alternate-logo-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hope.Wardell@temple.edu" TargetMode="Externa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2.png"/><Relationship Id="rId7" Type="http://schemas.openxmlformats.org/officeDocument/2006/relationships/slide" Target="slide1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322" name="Rectangle 72">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ectangle 74">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314" name="Rectangle 2"/>
          <p:cNvSpPr>
            <a:spLocks noGrp="1" noChangeArrowheads="1"/>
          </p:cNvSpPr>
          <p:nvPr>
            <p:ph type="ctrTitle"/>
          </p:nvPr>
        </p:nvSpPr>
        <p:spPr>
          <a:xfrm>
            <a:off x="1452617" y="976508"/>
            <a:ext cx="5525305" cy="2367221"/>
          </a:xfrm>
        </p:spPr>
        <p:txBody>
          <a:bodyPr>
            <a:normAutofit/>
          </a:bodyPr>
          <a:lstStyle/>
          <a:p>
            <a:pPr eaLnBrk="1" fontAlgn="auto" hangingPunct="1">
              <a:spcAft>
                <a:spcPts val="0"/>
              </a:spcAft>
              <a:defRPr/>
            </a:pPr>
            <a:r>
              <a:rPr lang="en-US" sz="5400"/>
              <a:t>Temple University Bursar’s Office</a:t>
            </a:r>
          </a:p>
        </p:txBody>
      </p:sp>
      <p:cxnSp>
        <p:nvCxnSpPr>
          <p:cNvPr id="13327" name="Straight Connector 76">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3330" name="Group 78">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80" name="Rectangle 79">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5" name="Rectangle 80">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338" name="Rectangle 82">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main-img" descr="Image Detai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16373" y="1649879"/>
            <a:ext cx="2799103" cy="2799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84">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347" name="Straight Connector 86">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EB5D-F134-4477-981B-B5D4DB435931}"/>
              </a:ext>
            </a:extLst>
          </p:cNvPr>
          <p:cNvSpPr>
            <a:spLocks noGrp="1"/>
          </p:cNvSpPr>
          <p:nvPr>
            <p:ph type="title"/>
          </p:nvPr>
        </p:nvSpPr>
        <p:spPr/>
        <p:txBody>
          <a:bodyPr/>
          <a:lstStyle/>
          <a:p>
            <a:r>
              <a:rPr lang="en-US" dirty="0"/>
              <a:t>Policy &amp; rational</a:t>
            </a:r>
          </a:p>
        </p:txBody>
      </p:sp>
      <p:sp>
        <p:nvSpPr>
          <p:cNvPr id="3" name="Content Placeholder 2">
            <a:extLst>
              <a:ext uri="{FF2B5EF4-FFF2-40B4-BE49-F238E27FC236}">
                <a16:creationId xmlns:a16="http://schemas.microsoft.com/office/drawing/2014/main" id="{0A274E41-C55D-4DEC-B4A5-83E01AB242F8}"/>
              </a:ext>
            </a:extLst>
          </p:cNvPr>
          <p:cNvSpPr>
            <a:spLocks noGrp="1"/>
          </p:cNvSpPr>
          <p:nvPr>
            <p:ph idx="1"/>
          </p:nvPr>
        </p:nvSpPr>
        <p:spPr>
          <a:xfrm>
            <a:off x="1451579" y="2015732"/>
            <a:ext cx="9603275" cy="4343504"/>
          </a:xfrm>
        </p:spPr>
        <p:txBody>
          <a:bodyPr>
            <a:normAutofit/>
          </a:bodyPr>
          <a:lstStyle/>
          <a:p>
            <a:r>
              <a:rPr lang="en-US" dirty="0"/>
              <a:t>University personnel who receive and/or process credit card information must properly safeguard the data and record the transaction(s). This policy applies to all university personnel who handle PII during the processing of any transaction, or who retain, store and/or safeguard or dispose of PII. </a:t>
            </a:r>
          </a:p>
          <a:p>
            <a:r>
              <a:rPr lang="en-US" dirty="0"/>
              <a:t>This policy outlines the university’s rules and procedures for the proper handling of credit and debit card transactions, including the responsibilities of university employees who process credit card transactions or maintain cardholder information. These rules and procedures are intended to assure timely handling of credit card transactions and aid in the safeguarding and proper disposal of credit card information. Failure to follow this policy will result in the loss of credit card acceptance and/or processing privileges. </a:t>
            </a:r>
          </a:p>
          <a:p>
            <a:endParaRPr lang="en-US" dirty="0"/>
          </a:p>
        </p:txBody>
      </p:sp>
      <p:sp>
        <p:nvSpPr>
          <p:cNvPr id="4" name="Rectangle: Diagonal Corners Rounded 3">
            <a:extLst>
              <a:ext uri="{FF2B5EF4-FFF2-40B4-BE49-F238E27FC236}">
                <a16:creationId xmlns:a16="http://schemas.microsoft.com/office/drawing/2014/main" id="{A56591EB-0AA8-4620-8802-4E7BCA614298}"/>
              </a:ext>
            </a:extLst>
          </p:cNvPr>
          <p:cNvSpPr/>
          <p:nvPr/>
        </p:nvSpPr>
        <p:spPr>
          <a:xfrm>
            <a:off x="11084379" y="997014"/>
            <a:ext cx="856740" cy="85674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US"/>
          </a:p>
        </p:txBody>
      </p:sp>
      <p:sp>
        <p:nvSpPr>
          <p:cNvPr id="5" name="Rectangle 4" descr="Head with Gears">
            <a:extLst>
              <a:ext uri="{FF2B5EF4-FFF2-40B4-BE49-F238E27FC236}">
                <a16:creationId xmlns:a16="http://schemas.microsoft.com/office/drawing/2014/main" id="{078D3F62-78C9-4B0E-9222-6893D54695B7}"/>
              </a:ext>
            </a:extLst>
          </p:cNvPr>
          <p:cNvSpPr/>
          <p:nvPr/>
        </p:nvSpPr>
        <p:spPr>
          <a:xfrm>
            <a:off x="11286693" y="1179598"/>
            <a:ext cx="452112" cy="49157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108585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9989ED9B-D4B0-4DAC-89E7-ECA4F91F0079}"/>
              </a:ext>
            </a:extLst>
          </p:cNvPr>
          <p:cNvSpPr/>
          <p:nvPr/>
        </p:nvSpPr>
        <p:spPr>
          <a:xfrm>
            <a:off x="11054852" y="1007454"/>
            <a:ext cx="856740" cy="85674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US"/>
          </a:p>
        </p:txBody>
      </p:sp>
      <p:sp>
        <p:nvSpPr>
          <p:cNvPr id="2" name="Title 1">
            <a:extLst>
              <a:ext uri="{FF2B5EF4-FFF2-40B4-BE49-F238E27FC236}">
                <a16:creationId xmlns:a16="http://schemas.microsoft.com/office/drawing/2014/main" id="{91888810-DF87-4B09-9BF6-302F6D59F7AC}"/>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42135C7B-42ED-4231-B3B4-8E11C04CC195}"/>
              </a:ext>
            </a:extLst>
          </p:cNvPr>
          <p:cNvSpPr>
            <a:spLocks noGrp="1"/>
          </p:cNvSpPr>
          <p:nvPr>
            <p:ph sz="half" idx="1"/>
          </p:nvPr>
        </p:nvSpPr>
        <p:spPr>
          <a:xfrm>
            <a:off x="1447331" y="2010878"/>
            <a:ext cx="4645152" cy="4202886"/>
          </a:xfrm>
        </p:spPr>
        <p:txBody>
          <a:bodyPr>
            <a:normAutofit fontScale="85000" lnSpcReduction="20000"/>
          </a:bodyPr>
          <a:lstStyle/>
          <a:p>
            <a:r>
              <a:rPr lang="en-US" sz="3100" dirty="0"/>
              <a:t>Temple’s credit card handling policy complies with all applicable credit card regulations and statues.    </a:t>
            </a:r>
          </a:p>
          <a:p>
            <a:r>
              <a:rPr lang="en-US" sz="3100" dirty="0"/>
              <a:t>The University accept all major card brands.</a:t>
            </a:r>
          </a:p>
          <a:p>
            <a:r>
              <a:rPr lang="en-US" sz="3100" dirty="0"/>
              <a:t>Credit card payment can be accepted either via mail, telephone, in-person, or online. </a:t>
            </a:r>
          </a:p>
          <a:p>
            <a:endParaRPr lang="en-US" dirty="0"/>
          </a:p>
        </p:txBody>
      </p:sp>
      <p:sp>
        <p:nvSpPr>
          <p:cNvPr id="4" name="Content Placeholder 3">
            <a:extLst>
              <a:ext uri="{FF2B5EF4-FFF2-40B4-BE49-F238E27FC236}">
                <a16:creationId xmlns:a16="http://schemas.microsoft.com/office/drawing/2014/main" id="{60F6DA9A-07BB-41FD-AC0F-E3F9A3F1473C}"/>
              </a:ext>
            </a:extLst>
          </p:cNvPr>
          <p:cNvSpPr>
            <a:spLocks noGrp="1"/>
          </p:cNvSpPr>
          <p:nvPr>
            <p:ph sz="half" idx="2"/>
          </p:nvPr>
        </p:nvSpPr>
        <p:spPr/>
        <p:txBody>
          <a:bodyPr>
            <a:noAutofit/>
          </a:bodyPr>
          <a:lstStyle/>
          <a:p>
            <a:r>
              <a:rPr lang="en-US" sz="2600" dirty="0"/>
              <a:t>Personally Identifiable Information (PII) is information that can be used by others to steal one’s identity to engage in fraudulent financial activity. </a:t>
            </a:r>
          </a:p>
          <a:p>
            <a:r>
              <a:rPr lang="en-US" sz="2600" dirty="0"/>
              <a:t>Only university employees are permitted to handle personal identifiable information (PII).</a:t>
            </a:r>
          </a:p>
        </p:txBody>
      </p:sp>
      <p:pic>
        <p:nvPicPr>
          <p:cNvPr id="6" name="Graphic 5" descr="Key">
            <a:extLst>
              <a:ext uri="{FF2B5EF4-FFF2-40B4-BE49-F238E27FC236}">
                <a16:creationId xmlns:a16="http://schemas.microsoft.com/office/drawing/2014/main" id="{B308627D-1819-4AB0-82D4-C577B9604C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6022" y="977429"/>
            <a:ext cx="914400" cy="914400"/>
          </a:xfrm>
          <a:prstGeom prst="rect">
            <a:avLst/>
          </a:prstGeom>
        </p:spPr>
      </p:pic>
    </p:spTree>
    <p:extLst>
      <p:ext uri="{BB962C8B-B14F-4D97-AF65-F5344CB8AC3E}">
        <p14:creationId xmlns:p14="http://schemas.microsoft.com/office/powerpoint/2010/main" val="187851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9084-517C-49E3-B14F-8E333007E03D}"/>
              </a:ext>
            </a:extLst>
          </p:cNvPr>
          <p:cNvSpPr>
            <a:spLocks noGrp="1"/>
          </p:cNvSpPr>
          <p:nvPr>
            <p:ph type="title"/>
          </p:nvPr>
        </p:nvSpPr>
        <p:spPr/>
        <p:txBody>
          <a:bodyPr/>
          <a:lstStyle/>
          <a:p>
            <a:r>
              <a:rPr lang="en-US" dirty="0"/>
              <a:t>Personal identifiable information (PII)</a:t>
            </a:r>
          </a:p>
        </p:txBody>
      </p:sp>
      <p:sp>
        <p:nvSpPr>
          <p:cNvPr id="3" name="Content Placeholder 2">
            <a:extLst>
              <a:ext uri="{FF2B5EF4-FFF2-40B4-BE49-F238E27FC236}">
                <a16:creationId xmlns:a16="http://schemas.microsoft.com/office/drawing/2014/main" id="{4BE1DAAB-4EA4-41A0-8041-0DC885A29348}"/>
              </a:ext>
            </a:extLst>
          </p:cNvPr>
          <p:cNvSpPr>
            <a:spLocks noGrp="1"/>
          </p:cNvSpPr>
          <p:nvPr>
            <p:ph idx="1"/>
          </p:nvPr>
        </p:nvSpPr>
        <p:spPr/>
        <p:txBody>
          <a:bodyPr/>
          <a:lstStyle/>
          <a:p>
            <a:r>
              <a:rPr lang="en-US" sz="2800" dirty="0"/>
              <a:t>Cardholder’s name </a:t>
            </a:r>
          </a:p>
          <a:p>
            <a:r>
              <a:rPr lang="en-US" sz="2800" dirty="0"/>
              <a:t>Credit Card number </a:t>
            </a:r>
          </a:p>
          <a:p>
            <a:r>
              <a:rPr lang="en-US" sz="2800" dirty="0"/>
              <a:t>Cardholder Verification Value (CVV2) – 3 or 4 digit code number generally located on the back of the credit card </a:t>
            </a:r>
          </a:p>
          <a:p>
            <a:r>
              <a:rPr lang="en-US" sz="2800" dirty="0"/>
              <a:t> Address </a:t>
            </a:r>
          </a:p>
          <a:p>
            <a:endParaRPr lang="en-US" dirty="0"/>
          </a:p>
        </p:txBody>
      </p:sp>
      <p:sp>
        <p:nvSpPr>
          <p:cNvPr id="4" name="Rectangle: Diagonal Corners Rounded 3">
            <a:extLst>
              <a:ext uri="{FF2B5EF4-FFF2-40B4-BE49-F238E27FC236}">
                <a16:creationId xmlns:a16="http://schemas.microsoft.com/office/drawing/2014/main" id="{BD6FE38C-02B8-4C4B-8A9D-08E2134B9B20}"/>
              </a:ext>
            </a:extLst>
          </p:cNvPr>
          <p:cNvSpPr/>
          <p:nvPr/>
        </p:nvSpPr>
        <p:spPr>
          <a:xfrm>
            <a:off x="11054854" y="997014"/>
            <a:ext cx="856740" cy="85674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US"/>
          </a:p>
        </p:txBody>
      </p:sp>
      <p:sp>
        <p:nvSpPr>
          <p:cNvPr id="5" name="Rectangle 4" descr="Office Worker">
            <a:extLst>
              <a:ext uri="{FF2B5EF4-FFF2-40B4-BE49-F238E27FC236}">
                <a16:creationId xmlns:a16="http://schemas.microsoft.com/office/drawing/2014/main" id="{CA60A03E-3121-4D42-A1DE-7DE07ABB64CF}"/>
              </a:ext>
            </a:extLst>
          </p:cNvPr>
          <p:cNvSpPr/>
          <p:nvPr/>
        </p:nvSpPr>
        <p:spPr>
          <a:xfrm>
            <a:off x="11237438" y="1179598"/>
            <a:ext cx="491572" cy="49157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63425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E67-0A28-4C3C-951B-859DA73B5043}"/>
              </a:ext>
            </a:extLst>
          </p:cNvPr>
          <p:cNvSpPr>
            <a:spLocks noGrp="1"/>
          </p:cNvSpPr>
          <p:nvPr>
            <p:ph type="title"/>
          </p:nvPr>
        </p:nvSpPr>
        <p:spPr>
          <a:xfrm>
            <a:off x="1608531" y="35827"/>
            <a:ext cx="9607661" cy="1056319"/>
          </a:xfrm>
        </p:spPr>
        <p:txBody>
          <a:bodyPr>
            <a:normAutofit fontScale="90000"/>
          </a:bodyPr>
          <a:lstStyle/>
          <a:p>
            <a:r>
              <a:rPr lang="en-US" dirty="0"/>
              <a:t>Personal identifiable information </a:t>
            </a:r>
            <a:br>
              <a:rPr lang="en-US" dirty="0"/>
            </a:br>
            <a:r>
              <a:rPr lang="en-US" dirty="0"/>
              <a:t>do’s &amp; don’t</a:t>
            </a:r>
            <a:br>
              <a:rPr lang="en-US" dirty="0"/>
            </a:br>
            <a:endParaRPr lang="en-US" dirty="0"/>
          </a:p>
        </p:txBody>
      </p:sp>
      <p:sp>
        <p:nvSpPr>
          <p:cNvPr id="3" name="Text Placeholder 2">
            <a:extLst>
              <a:ext uri="{FF2B5EF4-FFF2-40B4-BE49-F238E27FC236}">
                <a16:creationId xmlns:a16="http://schemas.microsoft.com/office/drawing/2014/main" id="{66EB8E90-102A-410E-A500-440C941FA4EF}"/>
              </a:ext>
            </a:extLst>
          </p:cNvPr>
          <p:cNvSpPr>
            <a:spLocks noGrp="1"/>
          </p:cNvSpPr>
          <p:nvPr>
            <p:ph type="body" idx="1"/>
          </p:nvPr>
        </p:nvSpPr>
        <p:spPr>
          <a:xfrm>
            <a:off x="1447191" y="988302"/>
            <a:ext cx="4645152" cy="801943"/>
          </a:xfrm>
        </p:spPr>
        <p:txBody>
          <a:bodyPr/>
          <a:lstStyle/>
          <a:p>
            <a:r>
              <a:rPr lang="en-US" b="1" dirty="0"/>
              <a:t>Do’s</a:t>
            </a:r>
          </a:p>
        </p:txBody>
      </p:sp>
      <p:sp>
        <p:nvSpPr>
          <p:cNvPr id="4" name="Content Placeholder 3">
            <a:extLst>
              <a:ext uri="{FF2B5EF4-FFF2-40B4-BE49-F238E27FC236}">
                <a16:creationId xmlns:a16="http://schemas.microsoft.com/office/drawing/2014/main" id="{5FA204BA-495C-407B-AEB5-D931067A95CD}"/>
              </a:ext>
            </a:extLst>
          </p:cNvPr>
          <p:cNvSpPr>
            <a:spLocks noGrp="1"/>
          </p:cNvSpPr>
          <p:nvPr>
            <p:ph sz="half" idx="2"/>
          </p:nvPr>
        </p:nvSpPr>
        <p:spPr>
          <a:xfrm>
            <a:off x="1447191" y="1810547"/>
            <a:ext cx="4645152" cy="4278526"/>
          </a:xfrm>
        </p:spPr>
        <p:txBody>
          <a:bodyPr>
            <a:normAutofit lnSpcReduction="10000"/>
          </a:bodyPr>
          <a:lstStyle/>
          <a:p>
            <a:r>
              <a:rPr lang="en-US" sz="2600" dirty="0"/>
              <a:t>PII must only be entered into credit card terminals or authorized web applications. </a:t>
            </a:r>
          </a:p>
          <a:p>
            <a:r>
              <a:rPr lang="en-US" sz="2600" dirty="0"/>
              <a:t>Access to PII must be restricted and all data must be safeguarded from fire and theft.</a:t>
            </a:r>
          </a:p>
          <a:p>
            <a:r>
              <a:rPr lang="en-US" sz="2600" dirty="0"/>
              <a:t>All PII </a:t>
            </a:r>
            <a:r>
              <a:rPr lang="en-US" sz="2600" b="1" dirty="0"/>
              <a:t>must </a:t>
            </a:r>
            <a:r>
              <a:rPr lang="en-US" sz="2600" dirty="0"/>
              <a:t>be cross-shredded 120 days after the transaction was processed.</a:t>
            </a:r>
          </a:p>
          <a:p>
            <a:endParaRPr lang="en-US" dirty="0"/>
          </a:p>
        </p:txBody>
      </p:sp>
      <p:sp>
        <p:nvSpPr>
          <p:cNvPr id="5" name="Text Placeholder 4">
            <a:extLst>
              <a:ext uri="{FF2B5EF4-FFF2-40B4-BE49-F238E27FC236}">
                <a16:creationId xmlns:a16="http://schemas.microsoft.com/office/drawing/2014/main" id="{8ACB246B-49B1-447F-9459-AB0E2385393F}"/>
              </a:ext>
            </a:extLst>
          </p:cNvPr>
          <p:cNvSpPr>
            <a:spLocks noGrp="1"/>
          </p:cNvSpPr>
          <p:nvPr>
            <p:ph type="body" sz="quarter" idx="3"/>
          </p:nvPr>
        </p:nvSpPr>
        <p:spPr>
          <a:xfrm>
            <a:off x="6412361" y="1040077"/>
            <a:ext cx="4645152" cy="802237"/>
          </a:xfrm>
        </p:spPr>
        <p:txBody>
          <a:bodyPr/>
          <a:lstStyle/>
          <a:p>
            <a:r>
              <a:rPr lang="en-US" b="1" dirty="0"/>
              <a:t>Don't</a:t>
            </a:r>
          </a:p>
        </p:txBody>
      </p:sp>
      <p:sp>
        <p:nvSpPr>
          <p:cNvPr id="6" name="Content Placeholder 5">
            <a:extLst>
              <a:ext uri="{FF2B5EF4-FFF2-40B4-BE49-F238E27FC236}">
                <a16:creationId xmlns:a16="http://schemas.microsoft.com/office/drawing/2014/main" id="{92E769E4-BADA-4159-948D-2564B4188D3F}"/>
              </a:ext>
            </a:extLst>
          </p:cNvPr>
          <p:cNvSpPr>
            <a:spLocks noGrp="1"/>
          </p:cNvSpPr>
          <p:nvPr>
            <p:ph sz="quarter" idx="4"/>
          </p:nvPr>
        </p:nvSpPr>
        <p:spPr>
          <a:xfrm>
            <a:off x="6412361" y="1862551"/>
            <a:ext cx="4645152" cy="4226522"/>
          </a:xfrm>
        </p:spPr>
        <p:txBody>
          <a:bodyPr>
            <a:normAutofit lnSpcReduction="10000"/>
          </a:bodyPr>
          <a:lstStyle/>
          <a:p>
            <a:r>
              <a:rPr lang="en-US" sz="2600" dirty="0"/>
              <a:t>Credit card numbers and CVV2 data should not be written down or store.</a:t>
            </a:r>
          </a:p>
          <a:p>
            <a:r>
              <a:rPr lang="en-US" sz="2600" dirty="0"/>
              <a:t>PII should never be left unattended. </a:t>
            </a:r>
          </a:p>
          <a:p>
            <a:r>
              <a:rPr lang="en-US" sz="2600" dirty="0"/>
              <a:t>Never maintain PII past 120 days or put PII in a recycling bin. </a:t>
            </a:r>
          </a:p>
        </p:txBody>
      </p:sp>
      <p:sp>
        <p:nvSpPr>
          <p:cNvPr id="7" name="Rectangle: Diagonal Corners Rounded 6">
            <a:extLst>
              <a:ext uri="{FF2B5EF4-FFF2-40B4-BE49-F238E27FC236}">
                <a16:creationId xmlns:a16="http://schemas.microsoft.com/office/drawing/2014/main" id="{1C369558-0DE5-4A6B-9A45-5C0569268B0D}"/>
              </a:ext>
            </a:extLst>
          </p:cNvPr>
          <p:cNvSpPr/>
          <p:nvPr/>
        </p:nvSpPr>
        <p:spPr>
          <a:xfrm>
            <a:off x="11057513" y="806232"/>
            <a:ext cx="787967" cy="1056319"/>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US"/>
          </a:p>
        </p:txBody>
      </p:sp>
      <p:sp>
        <p:nvSpPr>
          <p:cNvPr id="8" name="Rectangle 7" descr="Questions">
            <a:extLst>
              <a:ext uri="{FF2B5EF4-FFF2-40B4-BE49-F238E27FC236}">
                <a16:creationId xmlns:a16="http://schemas.microsoft.com/office/drawing/2014/main" id="{D1F6B4C9-198F-40C5-AE1D-8B598BEF4FE2}"/>
              </a:ext>
            </a:extLst>
          </p:cNvPr>
          <p:cNvSpPr/>
          <p:nvPr/>
        </p:nvSpPr>
        <p:spPr>
          <a:xfrm>
            <a:off x="11244722" y="1040077"/>
            <a:ext cx="452112" cy="57989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105351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0865-1CB0-4579-B8BA-53A686BD3D64}"/>
              </a:ext>
            </a:extLst>
          </p:cNvPr>
          <p:cNvSpPr>
            <a:spLocks noGrp="1"/>
          </p:cNvSpPr>
          <p:nvPr>
            <p:ph type="title"/>
          </p:nvPr>
        </p:nvSpPr>
        <p:spPr/>
        <p:txBody>
          <a:bodyPr>
            <a:normAutofit/>
          </a:bodyPr>
          <a:lstStyle/>
          <a:p>
            <a:r>
              <a:rPr lang="en-US" dirty="0"/>
              <a:t>Things to remember</a:t>
            </a:r>
            <a:br>
              <a:rPr lang="en-US" dirty="0"/>
            </a:br>
            <a:endParaRPr lang="en-US" dirty="0"/>
          </a:p>
        </p:txBody>
      </p:sp>
      <p:graphicFrame>
        <p:nvGraphicFramePr>
          <p:cNvPr id="32" name="Content Placeholder 2">
            <a:extLst>
              <a:ext uri="{FF2B5EF4-FFF2-40B4-BE49-F238E27FC236}">
                <a16:creationId xmlns:a16="http://schemas.microsoft.com/office/drawing/2014/main" id="{8532F55D-6BB7-414D-95D8-7098055BE5F8}"/>
              </a:ext>
            </a:extLst>
          </p:cNvPr>
          <p:cNvGraphicFramePr>
            <a:graphicFrameLocks noGrp="1"/>
          </p:cNvGraphicFramePr>
          <p:nvPr>
            <p:ph idx="1"/>
            <p:extLst>
              <p:ext uri="{D42A27DB-BD31-4B8C-83A1-F6EECF244321}">
                <p14:modId xmlns:p14="http://schemas.microsoft.com/office/powerpoint/2010/main" val="155392549"/>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 name="Rectangle: Diagonal Corners Rounded 47">
            <a:extLst>
              <a:ext uri="{FF2B5EF4-FFF2-40B4-BE49-F238E27FC236}">
                <a16:creationId xmlns:a16="http://schemas.microsoft.com/office/drawing/2014/main" id="{8AFB4AD4-D8F0-4146-A1F5-30E6E20C15BE}"/>
              </a:ext>
            </a:extLst>
          </p:cNvPr>
          <p:cNvSpPr/>
          <p:nvPr/>
        </p:nvSpPr>
        <p:spPr>
          <a:xfrm>
            <a:off x="11054854" y="997014"/>
            <a:ext cx="856740" cy="85674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US"/>
          </a:p>
        </p:txBody>
      </p:sp>
      <p:sp>
        <p:nvSpPr>
          <p:cNvPr id="50" name="Rectangle 49" descr="Pencil">
            <a:extLst>
              <a:ext uri="{FF2B5EF4-FFF2-40B4-BE49-F238E27FC236}">
                <a16:creationId xmlns:a16="http://schemas.microsoft.com/office/drawing/2014/main" id="{DA933DBC-54E8-4482-A536-BDC0CA865E1B}"/>
              </a:ext>
            </a:extLst>
          </p:cNvPr>
          <p:cNvSpPr/>
          <p:nvPr/>
        </p:nvSpPr>
        <p:spPr>
          <a:xfrm>
            <a:off x="11237438" y="1179598"/>
            <a:ext cx="491572" cy="49157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421133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AF60-CE1E-4F01-8CB7-850E62837487}"/>
              </a:ext>
            </a:extLst>
          </p:cNvPr>
          <p:cNvSpPr>
            <a:spLocks noGrp="1"/>
          </p:cNvSpPr>
          <p:nvPr>
            <p:ph type="title"/>
          </p:nvPr>
        </p:nvSpPr>
        <p:spPr>
          <a:xfrm>
            <a:off x="7555992" y="707475"/>
            <a:ext cx="3157577" cy="1312001"/>
          </a:xfrm>
        </p:spPr>
        <p:txBody>
          <a:bodyPr anchor="t">
            <a:normAutofit/>
          </a:bodyPr>
          <a:lstStyle/>
          <a:p>
            <a:r>
              <a:rPr lang="en-US" sz="2800" dirty="0"/>
              <a:t>Security ethics certification</a:t>
            </a:r>
            <a:br>
              <a:rPr lang="en-US" sz="2800" dirty="0"/>
            </a:br>
            <a:endParaRPr lang="en-US" sz="2800" dirty="0"/>
          </a:p>
        </p:txBody>
      </p:sp>
      <p:sp>
        <p:nvSpPr>
          <p:cNvPr id="32" name="Content Placeholder 12">
            <a:extLst>
              <a:ext uri="{FF2B5EF4-FFF2-40B4-BE49-F238E27FC236}">
                <a16:creationId xmlns:a16="http://schemas.microsoft.com/office/drawing/2014/main" id="{E90586EE-67AD-46F5-9F45-8ED865DEA396}"/>
              </a:ext>
            </a:extLst>
          </p:cNvPr>
          <p:cNvSpPr>
            <a:spLocks noGrp="1"/>
          </p:cNvSpPr>
          <p:nvPr>
            <p:ph idx="1"/>
          </p:nvPr>
        </p:nvSpPr>
        <p:spPr>
          <a:xfrm>
            <a:off x="7554138" y="2273608"/>
            <a:ext cx="3159432" cy="3940925"/>
          </a:xfrm>
        </p:spPr>
        <p:txBody>
          <a:bodyPr>
            <a:normAutofit/>
          </a:bodyPr>
          <a:lstStyle/>
          <a:p>
            <a:r>
              <a:rPr lang="en-US" dirty="0"/>
              <a:t>A copy of the Security Ethics Certification (SEC) will be e-mailed to you and your supervisor to sign. </a:t>
            </a:r>
          </a:p>
          <a:p>
            <a:r>
              <a:rPr lang="en-US" dirty="0"/>
              <a:t>The signed SEC document must be sent to: </a:t>
            </a:r>
            <a:r>
              <a:rPr lang="en-US" sz="1800" dirty="0">
                <a:hlinkClick r:id="rId2"/>
              </a:rPr>
              <a:t>hope.Wardell@temple.edu</a:t>
            </a:r>
            <a:endParaRPr lang="en-US" sz="1800" dirty="0"/>
          </a:p>
          <a:p>
            <a:endParaRPr lang="en-US" dirty="0"/>
          </a:p>
        </p:txBody>
      </p:sp>
      <p:pic>
        <p:nvPicPr>
          <p:cNvPr id="9" name="Content Placeholder 8" descr="A screenshot of a social media post&#10;&#10;Description automatically generated">
            <a:extLst>
              <a:ext uri="{FF2B5EF4-FFF2-40B4-BE49-F238E27FC236}">
                <a16:creationId xmlns:a16="http://schemas.microsoft.com/office/drawing/2014/main" id="{8DE80F56-3322-4918-BA75-818C36C3F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521" y="707475"/>
            <a:ext cx="5548673" cy="5507058"/>
          </a:xfrm>
          <a:prstGeom prst="rect">
            <a:avLst/>
          </a:prstGeom>
        </p:spPr>
      </p:pic>
      <p:sp>
        <p:nvSpPr>
          <p:cNvPr id="23" name="Rectangle: Diagonal Corners Rounded 22">
            <a:extLst>
              <a:ext uri="{FF2B5EF4-FFF2-40B4-BE49-F238E27FC236}">
                <a16:creationId xmlns:a16="http://schemas.microsoft.com/office/drawing/2014/main" id="{2702BFE8-1EAB-4FCD-A2D9-47FA3C713524}"/>
              </a:ext>
            </a:extLst>
          </p:cNvPr>
          <p:cNvSpPr/>
          <p:nvPr/>
        </p:nvSpPr>
        <p:spPr>
          <a:xfrm>
            <a:off x="11049997" y="988950"/>
            <a:ext cx="856740" cy="85674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US"/>
          </a:p>
        </p:txBody>
      </p:sp>
      <p:sp>
        <p:nvSpPr>
          <p:cNvPr id="25" name="Rectangle 24" descr="Scales of Justice">
            <a:extLst>
              <a:ext uri="{FF2B5EF4-FFF2-40B4-BE49-F238E27FC236}">
                <a16:creationId xmlns:a16="http://schemas.microsoft.com/office/drawing/2014/main" id="{85BED218-37B8-4169-B7CF-8B309EDA1654}"/>
              </a:ext>
            </a:extLst>
          </p:cNvPr>
          <p:cNvSpPr/>
          <p:nvPr/>
        </p:nvSpPr>
        <p:spPr>
          <a:xfrm>
            <a:off x="11232581" y="1171534"/>
            <a:ext cx="491572" cy="49157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403838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0A2A-C328-6641-8AE0-09AD1603BE1F}"/>
              </a:ext>
            </a:extLst>
          </p:cNvPr>
          <p:cNvSpPr>
            <a:spLocks noGrp="1"/>
          </p:cNvSpPr>
          <p:nvPr>
            <p:ph type="title"/>
          </p:nvPr>
        </p:nvSpPr>
        <p:spPr/>
        <p:txBody>
          <a:bodyPr/>
          <a:lstStyle/>
          <a:p>
            <a:pPr algn="ctr"/>
            <a:r>
              <a:rPr lang="en-US" dirty="0"/>
              <a:t>Side Items</a:t>
            </a:r>
          </a:p>
        </p:txBody>
      </p:sp>
      <p:sp>
        <p:nvSpPr>
          <p:cNvPr id="3" name="Content Placeholder 2">
            <a:extLst>
              <a:ext uri="{FF2B5EF4-FFF2-40B4-BE49-F238E27FC236}">
                <a16:creationId xmlns:a16="http://schemas.microsoft.com/office/drawing/2014/main" id="{B56FD88E-1C2E-C24D-8D7F-79DDA4243F62}"/>
              </a:ext>
            </a:extLst>
          </p:cNvPr>
          <p:cNvSpPr>
            <a:spLocks noGrp="1"/>
          </p:cNvSpPr>
          <p:nvPr>
            <p:ph idx="1"/>
          </p:nvPr>
        </p:nvSpPr>
        <p:spPr/>
        <p:txBody>
          <a:bodyPr>
            <a:normAutofit/>
          </a:bodyPr>
          <a:lstStyle/>
          <a:p>
            <a:r>
              <a:rPr lang="en-US" dirty="0"/>
              <a:t>Processing a Transaction </a:t>
            </a:r>
          </a:p>
          <a:p>
            <a:r>
              <a:rPr lang="en-US" dirty="0"/>
              <a:t>Credit Card disputes</a:t>
            </a:r>
          </a:p>
          <a:p>
            <a:r>
              <a:rPr lang="en-US" dirty="0"/>
              <a:t>Transaction Voids/Returns Authorization code is CPS2468 (may need a new code). </a:t>
            </a:r>
          </a:p>
          <a:p>
            <a:r>
              <a:rPr lang="en-US" dirty="0"/>
              <a:t>JP Morgan Tech Support 1-888-886-8869 24hrs.   </a:t>
            </a:r>
          </a:p>
          <a:p>
            <a:r>
              <a:rPr lang="en-US" dirty="0"/>
              <a:t>Each merchant’s FOAP will be assessed any merchant fees related to their terminal. </a:t>
            </a:r>
          </a:p>
          <a:p>
            <a:r>
              <a:rPr lang="en-US" b="1" dirty="0"/>
              <a:t>Resource Online training access for department admin only.  </a:t>
            </a:r>
          </a:p>
          <a:p>
            <a:pPr marL="0" indent="0">
              <a:buNone/>
            </a:pPr>
            <a:endParaRPr lang="en-US" dirty="0"/>
          </a:p>
        </p:txBody>
      </p:sp>
    </p:spTree>
    <p:extLst>
      <p:ext uri="{BB962C8B-B14F-4D97-AF65-F5344CB8AC3E}">
        <p14:creationId xmlns:p14="http://schemas.microsoft.com/office/powerpoint/2010/main" val="281259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96D7-484E-4CF2-8EE6-4782694A0A0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Questions</a:t>
            </a:r>
          </a:p>
        </p:txBody>
      </p:sp>
      <p:pic>
        <p:nvPicPr>
          <p:cNvPr id="4" name="Picture 3" descr="A picture containing drawing&#10;&#10;Description automatically generated">
            <a:extLst>
              <a:ext uri="{FF2B5EF4-FFF2-40B4-BE49-F238E27FC236}">
                <a16:creationId xmlns:a16="http://schemas.microsoft.com/office/drawing/2014/main" id="{88A65442-6B46-40D8-8388-BA03B8842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251" y="805583"/>
            <a:ext cx="4660762" cy="4660762"/>
          </a:xfrm>
          <a:prstGeom prst="rect">
            <a:avLst/>
          </a:prstGeom>
        </p:spPr>
      </p:pic>
      <p:sp>
        <p:nvSpPr>
          <p:cNvPr id="5" name="TextBox 4">
            <a:extLst>
              <a:ext uri="{FF2B5EF4-FFF2-40B4-BE49-F238E27FC236}">
                <a16:creationId xmlns:a16="http://schemas.microsoft.com/office/drawing/2014/main" id="{FDE2DA81-355E-44EC-8D0C-929E29819DBE}"/>
              </a:ext>
            </a:extLst>
          </p:cNvPr>
          <p:cNvSpPr txBox="1"/>
          <p:nvPr/>
        </p:nvSpPr>
        <p:spPr>
          <a:xfrm>
            <a:off x="1350498" y="5120640"/>
            <a:ext cx="6133514" cy="369332"/>
          </a:xfrm>
          <a:prstGeom prst="rect">
            <a:avLst/>
          </a:prstGeom>
          <a:noFill/>
        </p:spPr>
        <p:txBody>
          <a:bodyPr wrap="square" rtlCol="0">
            <a:spAutoFit/>
          </a:bodyPr>
          <a:lstStyle/>
          <a:p>
            <a:r>
              <a:rPr lang="en-US" dirty="0"/>
              <a:t>Hope.Wardell@temple.edu </a:t>
            </a:r>
          </a:p>
        </p:txBody>
      </p:sp>
    </p:spTree>
    <p:extLst>
      <p:ext uri="{BB962C8B-B14F-4D97-AF65-F5344CB8AC3E}">
        <p14:creationId xmlns:p14="http://schemas.microsoft.com/office/powerpoint/2010/main" val="424004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9D6D-1634-EF47-BE3C-C3D3FCD87F5D}"/>
              </a:ext>
            </a:extLst>
          </p:cNvPr>
          <p:cNvSpPr>
            <a:spLocks noGrp="1"/>
          </p:cNvSpPr>
          <p:nvPr>
            <p:ph type="title"/>
          </p:nvPr>
        </p:nvSpPr>
        <p:spPr/>
        <p:txBody>
          <a:bodyPr/>
          <a:lstStyle/>
          <a:p>
            <a:r>
              <a:rPr lang="en-US" dirty="0"/>
              <a:t>Terminal Install </a:t>
            </a:r>
          </a:p>
        </p:txBody>
      </p:sp>
      <p:pic>
        <p:nvPicPr>
          <p:cNvPr id="7" name="Content Placeholder 6" descr="A picture containing text, indoor&#10;&#10;Description automatically generated">
            <a:extLst>
              <a:ext uri="{FF2B5EF4-FFF2-40B4-BE49-F238E27FC236}">
                <a16:creationId xmlns:a16="http://schemas.microsoft.com/office/drawing/2014/main" id="{8AE14164-73B8-EB40-BC16-2F695A380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3436" y="2045778"/>
            <a:ext cx="7105337" cy="366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8B4-8794-A44C-9B9D-9529B1DF2301}"/>
              </a:ext>
            </a:extLst>
          </p:cNvPr>
          <p:cNvSpPr>
            <a:spLocks noGrp="1"/>
          </p:cNvSpPr>
          <p:nvPr>
            <p:ph type="title"/>
          </p:nvPr>
        </p:nvSpPr>
        <p:spPr/>
        <p:txBody>
          <a:bodyPr/>
          <a:lstStyle/>
          <a:p>
            <a:r>
              <a:rPr lang="en-US" dirty="0"/>
              <a:t>Terminal Install</a:t>
            </a:r>
          </a:p>
        </p:txBody>
      </p:sp>
      <p:pic>
        <p:nvPicPr>
          <p:cNvPr id="5" name="Content Placeholder 4" descr="A picture containing floor, indoor, adapter&#10;&#10;Description automatically generated">
            <a:extLst>
              <a:ext uri="{FF2B5EF4-FFF2-40B4-BE49-F238E27FC236}">
                <a16:creationId xmlns:a16="http://schemas.microsoft.com/office/drawing/2014/main" id="{D890CD85-27C2-9C45-A7E3-C0FCEEB2BB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9548" y="2016125"/>
            <a:ext cx="2587228" cy="3449638"/>
          </a:xfrm>
        </p:spPr>
      </p:pic>
    </p:spTree>
    <p:extLst>
      <p:ext uri="{BB962C8B-B14F-4D97-AF65-F5344CB8AC3E}">
        <p14:creationId xmlns:p14="http://schemas.microsoft.com/office/powerpoint/2010/main" val="312740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A4D0-2A40-0A43-B24F-0C0D0C83E8C2}"/>
              </a:ext>
            </a:extLst>
          </p:cNvPr>
          <p:cNvSpPr>
            <a:spLocks noGrp="1"/>
          </p:cNvSpPr>
          <p:nvPr>
            <p:ph type="title"/>
          </p:nvPr>
        </p:nvSpPr>
        <p:spPr/>
        <p:txBody>
          <a:bodyPr/>
          <a:lstStyle/>
          <a:p>
            <a:r>
              <a:rPr lang="en-US" dirty="0"/>
              <a:t>Terminal Install </a:t>
            </a:r>
          </a:p>
        </p:txBody>
      </p:sp>
      <p:pic>
        <p:nvPicPr>
          <p:cNvPr id="5" name="Content Placeholder 4" descr="A picture containing indoor, floor&#10;&#10;Description automatically generated">
            <a:extLst>
              <a:ext uri="{FF2B5EF4-FFF2-40B4-BE49-F238E27FC236}">
                <a16:creationId xmlns:a16="http://schemas.microsoft.com/office/drawing/2014/main" id="{79261E68-6B0D-3641-9E77-1BB0DEED15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8170" y="2016125"/>
            <a:ext cx="6160958" cy="4037356"/>
          </a:xfrm>
        </p:spPr>
      </p:pic>
    </p:spTree>
    <p:extLst>
      <p:ext uri="{BB962C8B-B14F-4D97-AF65-F5344CB8AC3E}">
        <p14:creationId xmlns:p14="http://schemas.microsoft.com/office/powerpoint/2010/main" val="33943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3C3E-7B6F-A440-A1B7-43CAFEA30F28}"/>
              </a:ext>
            </a:extLst>
          </p:cNvPr>
          <p:cNvSpPr>
            <a:spLocks noGrp="1"/>
          </p:cNvSpPr>
          <p:nvPr>
            <p:ph type="title"/>
          </p:nvPr>
        </p:nvSpPr>
        <p:spPr/>
        <p:txBody>
          <a:bodyPr/>
          <a:lstStyle/>
          <a:p>
            <a:r>
              <a:rPr lang="en-US" dirty="0"/>
              <a:t>Transactions </a:t>
            </a:r>
          </a:p>
        </p:txBody>
      </p:sp>
      <p:pic>
        <p:nvPicPr>
          <p:cNvPr id="9" name="Content Placeholder 8">
            <a:extLst>
              <a:ext uri="{FF2B5EF4-FFF2-40B4-BE49-F238E27FC236}">
                <a16:creationId xmlns:a16="http://schemas.microsoft.com/office/drawing/2014/main" id="{E90EF320-F55A-4147-B376-D5E7F8124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144" y="2016124"/>
            <a:ext cx="9603275" cy="3830039"/>
          </a:xfrm>
        </p:spPr>
      </p:pic>
    </p:spTree>
    <p:extLst>
      <p:ext uri="{BB962C8B-B14F-4D97-AF65-F5344CB8AC3E}">
        <p14:creationId xmlns:p14="http://schemas.microsoft.com/office/powerpoint/2010/main" val="144306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358A-FCB8-114A-BF5F-D5986FDD2835}"/>
              </a:ext>
            </a:extLst>
          </p:cNvPr>
          <p:cNvSpPr>
            <a:spLocks noGrp="1"/>
          </p:cNvSpPr>
          <p:nvPr>
            <p:ph type="title"/>
          </p:nvPr>
        </p:nvSpPr>
        <p:spPr/>
        <p:txBody>
          <a:bodyPr/>
          <a:lstStyle/>
          <a:p>
            <a:r>
              <a:rPr lang="en-US" dirty="0"/>
              <a:t>Transactions </a:t>
            </a:r>
          </a:p>
        </p:txBody>
      </p:sp>
      <p:pic>
        <p:nvPicPr>
          <p:cNvPr id="5" name="Content Placeholder 4">
            <a:extLst>
              <a:ext uri="{FF2B5EF4-FFF2-40B4-BE49-F238E27FC236}">
                <a16:creationId xmlns:a16="http://schemas.microsoft.com/office/drawing/2014/main" id="{C222E68A-B4FD-B04A-8BCF-11551EF20B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1749" y="2016125"/>
            <a:ext cx="4702826" cy="3449638"/>
          </a:xfrm>
        </p:spPr>
      </p:pic>
    </p:spTree>
    <p:extLst>
      <p:ext uri="{BB962C8B-B14F-4D97-AF65-F5344CB8AC3E}">
        <p14:creationId xmlns:p14="http://schemas.microsoft.com/office/powerpoint/2010/main" val="22504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59A5-C181-4F0B-8852-01F30D849665}"/>
              </a:ext>
            </a:extLst>
          </p:cNvPr>
          <p:cNvSpPr>
            <a:spLocks noGrp="1"/>
          </p:cNvSpPr>
          <p:nvPr>
            <p:ph type="ctrTitle"/>
          </p:nvPr>
        </p:nvSpPr>
        <p:spPr>
          <a:xfrm>
            <a:off x="1452617" y="976508"/>
            <a:ext cx="5525305" cy="2367221"/>
          </a:xfrm>
        </p:spPr>
        <p:txBody>
          <a:bodyPr>
            <a:normAutofit fontScale="90000"/>
          </a:bodyPr>
          <a:lstStyle/>
          <a:p>
            <a:br>
              <a:rPr lang="en-US" sz="4200"/>
            </a:br>
            <a:r>
              <a:rPr lang="en-US" sz="4800"/>
              <a:t>Credit Card Handling &amp; Acceptance </a:t>
            </a:r>
            <a:endParaRPr lang="en-US" sz="4800" dirty="0"/>
          </a:p>
        </p:txBody>
      </p:sp>
      <p:pic>
        <p:nvPicPr>
          <p:cNvPr id="5" name="Picture 4" descr="A screenshot of a cell phone&#10;&#10;Description automatically generated">
            <a:extLst>
              <a:ext uri="{FF2B5EF4-FFF2-40B4-BE49-F238E27FC236}">
                <a16:creationId xmlns:a16="http://schemas.microsoft.com/office/drawing/2014/main" id="{651AC31A-0C65-4935-8AB8-1FFB7DD601B1}"/>
              </a:ext>
            </a:extLst>
          </p:cNvPr>
          <p:cNvPicPr>
            <a:picLocks noChangeAspect="1"/>
          </p:cNvPicPr>
          <p:nvPr/>
        </p:nvPicPr>
        <p:blipFill rotWithShape="1">
          <a:blip r:embed="rId2">
            <a:extLst>
              <a:ext uri="{28A0092B-C50C-407E-A947-70E740481C1C}">
                <a14:useLocalDpi xmlns:a14="http://schemas.microsoft.com/office/drawing/2010/main" val="0"/>
              </a:ext>
            </a:extLst>
          </a:blip>
          <a:srcRect l="22569" r="30912" b="-3"/>
          <a:stretch/>
        </p:blipFill>
        <p:spPr>
          <a:xfrm>
            <a:off x="8186711" y="1495914"/>
            <a:ext cx="2799103" cy="386617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9E0D3984-8C9E-45B2-BF7D-E091A88133B2}"/>
              </a:ext>
            </a:extLst>
          </p:cNvPr>
          <p:cNvSpPr txBox="1"/>
          <p:nvPr/>
        </p:nvSpPr>
        <p:spPr>
          <a:xfrm>
            <a:off x="99530" y="5169607"/>
            <a:ext cx="6850505" cy="369332"/>
          </a:xfrm>
          <a:prstGeom prst="rect">
            <a:avLst/>
          </a:prstGeom>
          <a:noFill/>
        </p:spPr>
        <p:txBody>
          <a:bodyPr wrap="square" rtlCol="0">
            <a:spAutoFit/>
          </a:bodyPr>
          <a:lstStyle/>
          <a:p>
            <a:r>
              <a:rPr lang="en-US" dirty="0"/>
              <a:t>Hope.Wardell@temple.edu</a:t>
            </a:r>
          </a:p>
        </p:txBody>
      </p:sp>
    </p:spTree>
    <p:extLst>
      <p:ext uri="{BB962C8B-B14F-4D97-AF65-F5344CB8AC3E}">
        <p14:creationId xmlns:p14="http://schemas.microsoft.com/office/powerpoint/2010/main" val="138093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AF2775-FA5F-4006-973B-040D645F2AAD}"/>
              </a:ext>
            </a:extLst>
          </p:cNvPr>
          <p:cNvSpPr>
            <a:spLocks noGrp="1"/>
          </p:cNvSpPr>
          <p:nvPr>
            <p:ph type="title"/>
          </p:nvPr>
        </p:nvSpPr>
        <p:spPr>
          <a:xfrm>
            <a:off x="1451579" y="804519"/>
            <a:ext cx="9603275" cy="1049235"/>
          </a:xfrm>
        </p:spPr>
        <p:txBody>
          <a:bodyPr>
            <a:normAutofit/>
          </a:bodyPr>
          <a:lstStyle/>
          <a:p>
            <a:r>
              <a:rPr lang="en-US" dirty="0"/>
              <a:t>Agenda</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aphicFrame>
        <p:nvGraphicFramePr>
          <p:cNvPr id="5" name="Content Placeholder 2">
            <a:extLst>
              <a:ext uri="{FF2B5EF4-FFF2-40B4-BE49-F238E27FC236}">
                <a16:creationId xmlns:a16="http://schemas.microsoft.com/office/drawing/2014/main" id="{5C14BC43-294F-4446-ADA6-77E13E3405E3}"/>
              </a:ext>
            </a:extLst>
          </p:cNvPr>
          <p:cNvGraphicFramePr>
            <a:graphicFrameLocks noGrp="1"/>
          </p:cNvGraphicFramePr>
          <p:nvPr>
            <p:ph idx="1"/>
            <p:extLst>
              <p:ext uri="{D42A27DB-BD31-4B8C-83A1-F6EECF244321}">
                <p14:modId xmlns:p14="http://schemas.microsoft.com/office/powerpoint/2010/main" val="3727554845"/>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66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6B0E-F797-4D17-9057-5EE4889C8EE3}"/>
              </a:ext>
            </a:extLst>
          </p:cNvPr>
          <p:cNvSpPr>
            <a:spLocks noGrp="1"/>
          </p:cNvSpPr>
          <p:nvPr>
            <p:ph type="title"/>
          </p:nvPr>
        </p:nvSpPr>
        <p:spPr/>
        <p:txBody>
          <a:bodyPr/>
          <a:lstStyle/>
          <a:p>
            <a:endParaRPr lang="en-US" dirty="0"/>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0A4F8C31-C0E5-4615-B481-DEEF3C523D2A}"/>
                  </a:ext>
                </a:extLst>
              </p:cNvPr>
              <p:cNvGraphicFramePr>
                <a:graphicFrameLocks noChangeAspect="1"/>
              </p:cNvGraphicFramePr>
              <p:nvPr>
                <p:extLst>
                  <p:ext uri="{D42A27DB-BD31-4B8C-83A1-F6EECF244321}">
                    <p14:modId xmlns:p14="http://schemas.microsoft.com/office/powerpoint/2010/main" val="1317044370"/>
                  </p:ext>
                </p:extLst>
              </p:nvPr>
            </p:nvGraphicFramePr>
            <p:xfrm>
              <a:off x="1450975" y="2016125"/>
              <a:ext cx="9604375" cy="3449638"/>
            </p:xfrm>
            <a:graphic>
              <a:graphicData uri="http://schemas.microsoft.com/office/powerpoint/2016/summaryzoom">
                <psuz:summaryZm>
                  <psuz:summaryZmObj sectionId="{3AA2E428-40D7-42BC-A351-2F49B82F97A7}">
                    <psuz:zmPr id="{01C6C4DF-E147-4C26-A20B-1AE6A7026B72}" transitionDur="1000">
                      <p166:blipFill xmlns:p166="http://schemas.microsoft.com/office/powerpoint/2016/6/main">
                        <a:blip r:embed="rId2"/>
                        <a:stretch>
                          <a:fillRect/>
                        </a:stretch>
                      </p166:blipFill>
                      <p166:spPr xmlns:p166="http://schemas.microsoft.com/office/powerpoint/2016/6/main">
                        <a:xfrm>
                          <a:off x="1990733" y="120737"/>
                          <a:ext cx="2759710" cy="1552337"/>
                        </a:xfrm>
                        <a:prstGeom prst="rect">
                          <a:avLst/>
                        </a:prstGeom>
                        <a:ln w="3175">
                          <a:solidFill>
                            <a:prstClr val="ltGray"/>
                          </a:solidFill>
                        </a:ln>
                      </p166:spPr>
                    </psuz:zmPr>
                  </psuz:summaryZmObj>
                  <psuz:summaryZmObj sectionId="{13AC38E0-6197-4F16-AC86-72E94B9A4807}">
                    <psuz:zmPr id="{700407CC-B521-4259-8A8E-ECEA9060721C}" transitionDur="1000">
                      <p166:blipFill xmlns:p166="http://schemas.microsoft.com/office/powerpoint/2016/6/main">
                        <a:blip r:embed="rId3"/>
                        <a:stretch>
                          <a:fillRect/>
                        </a:stretch>
                      </p166:blipFill>
                      <p166:spPr xmlns:p166="http://schemas.microsoft.com/office/powerpoint/2016/6/main">
                        <a:xfrm>
                          <a:off x="4853932" y="120737"/>
                          <a:ext cx="2759710" cy="1552337"/>
                        </a:xfrm>
                        <a:prstGeom prst="rect">
                          <a:avLst/>
                        </a:prstGeom>
                        <a:ln w="3175">
                          <a:solidFill>
                            <a:prstClr val="ltGray"/>
                          </a:solidFill>
                        </a:ln>
                      </p166:spPr>
                    </psuz:zmPr>
                  </psuz:summaryZmObj>
                  <psuz:summaryZmObj sectionId="{D9324401-CDE6-4354-BCC7-83C3FCDFAB81}">
                    <psuz:zmPr id="{446247B8-964B-4779-BECF-72A74FAAE778}" transitionDur="1000">
                      <p166:blipFill xmlns:p166="http://schemas.microsoft.com/office/powerpoint/2016/6/main">
                        <a:blip r:embed="rId4"/>
                        <a:stretch>
                          <a:fillRect/>
                        </a:stretch>
                      </p166:blipFill>
                      <p166:spPr xmlns:p166="http://schemas.microsoft.com/office/powerpoint/2016/6/main">
                        <a:xfrm>
                          <a:off x="1990733" y="1776563"/>
                          <a:ext cx="2759710" cy="1552337"/>
                        </a:xfrm>
                        <a:prstGeom prst="rect">
                          <a:avLst/>
                        </a:prstGeom>
                        <a:ln w="3175">
                          <a:solidFill>
                            <a:prstClr val="ltGray"/>
                          </a:solidFill>
                        </a:ln>
                      </p166:spPr>
                    </psuz:zmPr>
                  </psuz:summaryZmObj>
                  <psuz:summaryZmObj sectionId="{6DFB2D7A-C77F-42FF-8441-EA845C336651}">
                    <psuz:zmPr id="{490200DE-75E0-4C8E-8D1E-1080D2D0F441}" transitionDur="1000">
                      <p166:blipFill xmlns:p166="http://schemas.microsoft.com/office/powerpoint/2016/6/main">
                        <a:blip r:embed="rId5"/>
                        <a:stretch>
                          <a:fillRect/>
                        </a:stretch>
                      </p166:blipFill>
                      <p166:spPr xmlns:p166="http://schemas.microsoft.com/office/powerpoint/2016/6/main">
                        <a:xfrm>
                          <a:off x="4853932" y="1776563"/>
                          <a:ext cx="2759710" cy="1552337"/>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0A4F8C31-C0E5-4615-B481-DEEF3C523D2A}"/>
                  </a:ext>
                </a:extLst>
              </p:cNvPr>
              <p:cNvGrpSpPr>
                <a:grpSpLocks noGrp="1" noUngrp="1" noRot="1" noChangeAspect="1" noMove="1" noResize="1"/>
              </p:cNvGrpSpPr>
              <p:nvPr/>
            </p:nvGrpSpPr>
            <p:grpSpPr>
              <a:xfrm>
                <a:off x="1450975" y="2016125"/>
                <a:ext cx="9604375" cy="3449638"/>
                <a:chOff x="1450975" y="2016125"/>
                <a:chExt cx="9604375" cy="3449638"/>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3441708" y="2136862"/>
                  <a:ext cx="2759710" cy="1552337"/>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304907" y="2136862"/>
                  <a:ext cx="2759710" cy="1552337"/>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441708" y="3792688"/>
                  <a:ext cx="2759710" cy="1552337"/>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304907" y="3792688"/>
                  <a:ext cx="2759710" cy="1552337"/>
                </a:xfrm>
                <a:prstGeom prst="rect">
                  <a:avLst/>
                </a:prstGeom>
                <a:ln w="3175">
                  <a:solidFill>
                    <a:prstClr val="ltGray"/>
                  </a:solidFill>
                </a:ln>
              </p:spPr>
            </p:pic>
          </p:grpSp>
        </mc:Fallback>
      </mc:AlternateContent>
    </p:spTree>
    <p:extLst>
      <p:ext uri="{BB962C8B-B14F-4D97-AF65-F5344CB8AC3E}">
        <p14:creationId xmlns:p14="http://schemas.microsoft.com/office/powerpoint/2010/main" val="41078003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3150</TotalTime>
  <Words>726</Words>
  <Application>Microsoft Office PowerPoint</Application>
  <PresentationFormat>Widescreen</PresentationFormat>
  <Paragraphs>65</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Gallery</vt:lpstr>
      <vt:lpstr>Temple University Bursar’s Office</vt:lpstr>
      <vt:lpstr>Terminal Install </vt:lpstr>
      <vt:lpstr>Terminal Install</vt:lpstr>
      <vt:lpstr>Terminal Install </vt:lpstr>
      <vt:lpstr>Transactions </vt:lpstr>
      <vt:lpstr>Transactions </vt:lpstr>
      <vt:lpstr> Credit Card Handling &amp; Acceptance </vt:lpstr>
      <vt:lpstr>Agenda</vt:lpstr>
      <vt:lpstr>PowerPoint Presentation</vt:lpstr>
      <vt:lpstr>Policy &amp; rational</vt:lpstr>
      <vt:lpstr>Key Points</vt:lpstr>
      <vt:lpstr>Personal identifiable information (PII)</vt:lpstr>
      <vt:lpstr>Personal identifiable information  do’s &amp; don’t </vt:lpstr>
      <vt:lpstr>Things to remember </vt:lpstr>
      <vt:lpstr>Security ethics certification </vt:lpstr>
      <vt:lpstr>Side Items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Temple University Bursar’s Office</dc:title>
  <dc:creator>Lezlie M. Jiles</dc:creator>
  <cp:lastModifiedBy>Hope Wardell</cp:lastModifiedBy>
  <cp:revision>21</cp:revision>
  <dcterms:created xsi:type="dcterms:W3CDTF">2020-05-17T05:08:39Z</dcterms:created>
  <dcterms:modified xsi:type="dcterms:W3CDTF">2024-01-04T15:39:54Z</dcterms:modified>
</cp:coreProperties>
</file>